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6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7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8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9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0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11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2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13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14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15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16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18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19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4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4" loCatId="hierarchy" qsTypeId="urn:microsoft.com/office/officeart/2005/8/quickstyle/simple1#5" qsCatId="simple" csTypeId="urn:microsoft.com/office/officeart/2005/8/colors/accent2_1#4" csCatId="accent1" phldr="0"/>
      <dgm:spPr/>
      <dgm:t>
        <a:bodyPr/>
        <a:lstStyle/>
        <a:p>
          <a:endParaRPr lang="zh-CN" altLang="en-US"/>
        </a:p>
      </dgm:t>
    </dgm:pt>
    <dgm:pt modelId="{AC2BFF99-DAE2-494A-88AB-85D75BC6D2EE}" type="parTrans" cxnId="{DFF8BDE5-AED6-4CB6-B4D5-9A042A75A3B7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>
              <a:latin typeface="微软雅黑" panose="020B0503020204020204" charset="-122"/>
              <a:ea typeface="微软雅黑" panose="020B0503020204020204" charset="-122"/>
            </a:rPr>
            <a:t>功</a:t>
          </a:r>
        </a:p>
      </dgm:t>
    </dgm:pt>
    <dgm:pt modelId="{4A6A0524-D9B7-4A37-8E78-5FE688BDCCE6}" type="parTrans" cxnId="{F885DEB1-F1F5-4534-8487-1BC8FB2073E3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力与物体沿力的方向上移动的距离的乘积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86090682-3381-4E4B-B7C2-724CFE47CD67}" type="parTrans" cxnId="{6FF142F4-C5B8-481B-8FDA-ED267FA87050}">
      <dgm:prSet/>
      <dgm:spPr/>
      <dgm:t>
        <a:bodyPr/>
        <a:lstStyle/>
        <a:p>
          <a:endParaRPr/>
        </a:p>
      </dgm:t>
    </dgm:pt>
    <dgm:pt modelId="{13A0D804-1BBB-4FF3-967D-908F6297812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不做功的三种情况</a:t>
          </a:r>
        </a:p>
      </dgm:t>
    </dgm:pt>
    <dgm:pt modelId="{17201AA1-0C48-4EE6-84FA-BED3B80DD7B4}" type="sibTrans" cxnId="{6FF142F4-C5B8-481B-8FDA-ED267FA87050}">
      <dgm:prSet/>
      <dgm:spPr/>
      <dgm:t>
        <a:bodyPr/>
        <a:lstStyle/>
        <a:p>
          <a:endParaRPr/>
        </a:p>
      </dgm:t>
    </dgm:pt>
    <dgm:pt modelId="{39CECE7E-7D7C-4022-9437-1E0813814145}" type="sibTrans" cxnId="{F885DEB1-F1F5-4534-8487-1BC8FB2073E3}">
      <dgm:prSet/>
      <dgm:spPr/>
      <dgm:t>
        <a:bodyPr/>
        <a:lstStyle/>
        <a:p>
          <a:endParaRPr lang="zh-CN" altLang="en-US"/>
        </a:p>
      </dgm:t>
    </dgm:pt>
    <dgm:pt modelId="{DCC3FB57-3BA6-4B04-AFA3-E842CF7937C7}" type="parTrans" cxnId="{9424ED0D-F5F3-43C5-94C1-E0712A8EA02A}">
      <dgm:prSet/>
      <dgm:spPr/>
      <dgm:t>
        <a:bodyPr/>
        <a:lstStyle/>
        <a:p>
          <a:endParaRPr/>
        </a:p>
      </dgm:t>
    </dgm:pt>
    <dgm:pt modelId="{707FBD8A-46D5-427F-8F3B-3315781E1372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W=Fs</a:t>
          </a:r>
          <a:endParaRPr lang="zh-CN">
            <a:ea typeface="宋体" panose="02010600030101010101" pitchFamily="2" charset="-122"/>
          </a:endParaRPr>
        </a:p>
      </dgm:t>
    </dgm:pt>
    <dgm:pt modelId="{8927484B-63E8-4D8E-BDBD-E934F413D097}" type="parTrans" cxnId="{28431951-42BE-4955-8A39-829CD4714D7F}">
      <dgm:prSet/>
      <dgm:spPr/>
      <dgm:t>
        <a:bodyPr/>
        <a:lstStyle/>
        <a:p>
          <a:endParaRPr/>
        </a:p>
      </dgm:t>
    </dgm:pt>
    <dgm:pt modelId="{FF50C215-70CF-4D14-92EB-CEC430CCD9C4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功的单位</a:t>
          </a:r>
        </a:p>
      </dgm:t>
    </dgm:pt>
    <dgm:pt modelId="{FD94F3DA-6C55-4D85-A069-2A91EB0F08EE}" type="sibTrans" cxnId="{28431951-42BE-4955-8A39-829CD4714D7F}">
      <dgm:prSet/>
      <dgm:spPr/>
      <dgm:t>
        <a:bodyPr/>
        <a:lstStyle/>
        <a:p>
          <a:endParaRPr/>
        </a:p>
      </dgm:t>
    </dgm:pt>
    <dgm:pt modelId="{FC93FDC4-E7C6-4A18-BF10-DFB6A2E16692}" type="parTrans" cxnId="{7B912230-9AF1-4F5A-A68D-E9C8AF9622EE}">
      <dgm:prSet/>
      <dgm:spPr/>
      <dgm:t>
        <a:bodyPr/>
        <a:lstStyle/>
        <a:p>
          <a:endParaRPr/>
        </a:p>
      </dgm:t>
    </dgm:pt>
    <dgm:pt modelId="{94C6F2EA-8F2B-4099-80D3-3DC3E039F5E0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功的计算</a:t>
          </a:r>
        </a:p>
      </dgm:t>
    </dgm:pt>
    <dgm:pt modelId="{F758C4C9-6789-4166-A9BD-B03FFA9C337B}" type="sibTrans" cxnId="{7B912230-9AF1-4F5A-A68D-E9C8AF9622EE}">
      <dgm:prSet/>
      <dgm:spPr/>
      <dgm:t>
        <a:bodyPr/>
        <a:lstStyle/>
        <a:p>
          <a:endParaRPr/>
        </a:p>
      </dgm:t>
    </dgm:pt>
    <dgm:pt modelId="{B4CE3DD0-88D8-46AD-BA28-50261DB595E8}" type="sibTrans" cxnId="{9424ED0D-F5F3-43C5-94C1-E0712A8EA02A}">
      <dgm:prSet/>
      <dgm:spPr/>
      <dgm:t>
        <a:bodyPr/>
        <a:lstStyle/>
        <a:p>
          <a:endParaRPr/>
        </a:p>
      </dgm:t>
    </dgm:pt>
    <dgm:pt modelId="{B98A0394-6758-42EB-8D0E-4491BED52B6C}" type="sibTrans" cxnId="{DFF8BDE5-AED6-4CB6-B4D5-9A042A75A3B7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48118D4E-C08E-4B4F-B98F-0B1FB4EC61C7}" type="pres">
      <dgm:prSet presAssocID="{4530EE7D-F557-4815-9ED2-EABC47F46978}" presName="root1" presStyleCnt="0"/>
      <dgm:spPr/>
      <dgm:t>
        <a:bodyPr/>
        <a:lstStyle/>
        <a:p>
          <a:endParaRPr/>
        </a:p>
      </dgm:t>
    </dgm:pt>
    <dgm:pt modelId="{0A617558-BB50-440E-A7E7-1582F86252E9}" type="pres">
      <dgm:prSet presAssocID="{4530EE7D-F557-4815-9ED2-EABC47F4697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C3326AC0-7A8C-4D42-989F-445943191508}" type="pres">
      <dgm:prSet presAssocID="{4530EE7D-F557-4815-9ED2-EABC47F46978}" presName="level2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2" presStyleIdx="0" presStyleCnt="2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2" presStyleIdx="0" presStyleCnt="2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F694CD0F-0114-4D88-8DEF-F942D2638CAB}" type="pres">
      <dgm:prSet presAssocID="{86090682-3381-4E4B-B7C2-724CFE47CD67}" presName="conn2-1" presStyleLbl="parChTrans1D3" presStyleIdx="0" presStyleCnt="3"/>
      <dgm:spPr/>
      <dgm:t>
        <a:bodyPr/>
        <a:lstStyle/>
        <a:p>
          <a:endParaRPr/>
        </a:p>
      </dgm:t>
    </dgm:pt>
    <dgm:pt modelId="{D67E38A0-4DDE-4B8B-8831-9C6D656C993F}" type="pres">
      <dgm:prSet presAssocID="{86090682-3381-4E4B-B7C2-724CFE47CD67}" presName="connTx" presStyleLbl="parChTrans1D3" presStyleIdx="0" presStyleCnt="3"/>
      <dgm:spPr/>
      <dgm:t>
        <a:bodyPr/>
        <a:lstStyle/>
        <a:p>
          <a:endParaRPr/>
        </a:p>
      </dgm:t>
    </dgm:pt>
    <dgm:pt modelId="{556127EB-830A-4E05-8C7B-75780AAA6315}" type="pres">
      <dgm:prSet presAssocID="{13A0D804-1BBB-4FF3-967D-908F6297812D}" presName="root2" presStyleCnt="0"/>
      <dgm:spPr/>
      <dgm:t>
        <a:bodyPr/>
        <a:lstStyle/>
        <a:p>
          <a:endParaRPr/>
        </a:p>
      </dgm:t>
    </dgm:pt>
    <dgm:pt modelId="{2955C10D-0A5B-4F81-A7A2-BE898CDE5E17}" type="pres">
      <dgm:prSet presAssocID="{13A0D804-1BBB-4FF3-967D-908F6297812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D671FB5-FA5A-41F1-A75C-867E0C3F203E}" type="pres">
      <dgm:prSet presAssocID="{13A0D804-1BBB-4FF3-967D-908F6297812D}" presName="level3hierChild" presStyleCnt="0"/>
      <dgm:spPr/>
      <dgm:t>
        <a:bodyPr/>
        <a:lstStyle/>
        <a:p>
          <a:endParaRPr/>
        </a:p>
      </dgm:t>
    </dgm:pt>
    <dgm:pt modelId="{01471B8E-83B7-40AC-8E64-05FA7F859342}" type="pres">
      <dgm:prSet presAssocID="{DCC3FB57-3BA6-4B04-AFA3-E842CF7937C7}" presName="conn2-1" presStyleLbl="parChTrans1D2" presStyleIdx="1" presStyleCnt="2"/>
      <dgm:spPr/>
      <dgm:t>
        <a:bodyPr/>
        <a:lstStyle/>
        <a:p>
          <a:endParaRPr/>
        </a:p>
      </dgm:t>
    </dgm:pt>
    <dgm:pt modelId="{C4E14F5D-1B20-40A4-9BBE-3D027812A475}" type="pres">
      <dgm:prSet presAssocID="{DCC3FB57-3BA6-4B04-AFA3-E842CF7937C7}" presName="connTx" presStyleLbl="parChTrans1D2" presStyleIdx="1" presStyleCnt="2"/>
      <dgm:spPr/>
      <dgm:t>
        <a:bodyPr/>
        <a:lstStyle/>
        <a:p>
          <a:endParaRPr/>
        </a:p>
      </dgm:t>
    </dgm:pt>
    <dgm:pt modelId="{5B1A90F7-503B-4FD6-A3EA-D86C1E308544}" type="pres">
      <dgm:prSet presAssocID="{707FBD8A-46D5-427F-8F3B-3315781E1372}" presName="root2" presStyleCnt="0"/>
      <dgm:spPr/>
      <dgm:t>
        <a:bodyPr/>
        <a:lstStyle/>
        <a:p>
          <a:endParaRPr/>
        </a:p>
      </dgm:t>
    </dgm:pt>
    <dgm:pt modelId="{99422C5B-B7A5-4008-876A-ACFD791AC838}" type="pres">
      <dgm:prSet presAssocID="{707FBD8A-46D5-427F-8F3B-3315781E1372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CDA75EC-1ABF-4C5D-BEB7-97DA654A6032}" type="pres">
      <dgm:prSet presAssocID="{707FBD8A-46D5-427F-8F3B-3315781E1372}" presName="level3hierChild" presStyleCnt="0"/>
      <dgm:spPr/>
      <dgm:t>
        <a:bodyPr/>
        <a:lstStyle/>
        <a:p>
          <a:endParaRPr/>
        </a:p>
      </dgm:t>
    </dgm:pt>
    <dgm:pt modelId="{C492B41F-E587-44C3-80DD-AB7A956FF2CC}" type="pres">
      <dgm:prSet presAssocID="{8927484B-63E8-4D8E-BDBD-E934F413D097}" presName="conn2-1" presStyleLbl="parChTrans1D3" presStyleIdx="1" presStyleCnt="3"/>
      <dgm:spPr/>
      <dgm:t>
        <a:bodyPr/>
        <a:lstStyle/>
        <a:p>
          <a:endParaRPr/>
        </a:p>
      </dgm:t>
    </dgm:pt>
    <dgm:pt modelId="{E4A00E5E-DFEF-42F5-A2B0-314CB65C09ED}" type="pres">
      <dgm:prSet presAssocID="{8927484B-63E8-4D8E-BDBD-E934F413D097}" presName="connTx" presStyleLbl="parChTrans1D3" presStyleIdx="1" presStyleCnt="3"/>
      <dgm:spPr/>
      <dgm:t>
        <a:bodyPr/>
        <a:lstStyle/>
        <a:p>
          <a:endParaRPr/>
        </a:p>
      </dgm:t>
    </dgm:pt>
    <dgm:pt modelId="{43E6F8D5-7032-45C3-A75C-496A2433EAA4}" type="pres">
      <dgm:prSet presAssocID="{FF50C215-70CF-4D14-92EB-CEC430CCD9C4}" presName="root2" presStyleCnt="0"/>
      <dgm:spPr/>
      <dgm:t>
        <a:bodyPr/>
        <a:lstStyle/>
        <a:p>
          <a:endParaRPr/>
        </a:p>
      </dgm:t>
    </dgm:pt>
    <dgm:pt modelId="{628239F9-6F7A-4FCB-93D5-4DA535940840}" type="pres">
      <dgm:prSet presAssocID="{FF50C215-70CF-4D14-92EB-CEC430CCD9C4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59AE75F-0836-4F60-9BBA-89416C79BB6D}" type="pres">
      <dgm:prSet presAssocID="{FF50C215-70CF-4D14-92EB-CEC430CCD9C4}" presName="level3hierChild" presStyleCnt="0"/>
      <dgm:spPr/>
      <dgm:t>
        <a:bodyPr/>
        <a:lstStyle/>
        <a:p>
          <a:endParaRPr/>
        </a:p>
      </dgm:t>
    </dgm:pt>
    <dgm:pt modelId="{FAA05DBC-5E26-4207-8E44-1D735E6CC7DD}" type="pres">
      <dgm:prSet presAssocID="{FC93FDC4-E7C6-4A18-BF10-DFB6A2E16692}" presName="conn2-1" presStyleLbl="parChTrans1D3" presStyleIdx="2" presStyleCnt="3"/>
      <dgm:spPr/>
      <dgm:t>
        <a:bodyPr/>
        <a:lstStyle/>
        <a:p>
          <a:endParaRPr/>
        </a:p>
      </dgm:t>
    </dgm:pt>
    <dgm:pt modelId="{17BB0F16-7B10-4ED2-98DC-D70DD8808399}" type="pres">
      <dgm:prSet presAssocID="{FC93FDC4-E7C6-4A18-BF10-DFB6A2E16692}" presName="connTx" presStyleLbl="parChTrans1D3" presStyleIdx="2" presStyleCnt="3"/>
      <dgm:spPr/>
      <dgm:t>
        <a:bodyPr/>
        <a:lstStyle/>
        <a:p>
          <a:endParaRPr/>
        </a:p>
      </dgm:t>
    </dgm:pt>
    <dgm:pt modelId="{0D8B7B01-267A-4B21-AAB7-5DAB97AF4DD8}" type="pres">
      <dgm:prSet presAssocID="{94C6F2EA-8F2B-4099-80D3-3DC3E039F5E0}" presName="root2" presStyleCnt="0"/>
      <dgm:spPr/>
      <dgm:t>
        <a:bodyPr/>
        <a:lstStyle/>
        <a:p>
          <a:endParaRPr/>
        </a:p>
      </dgm:t>
    </dgm:pt>
    <dgm:pt modelId="{42A2E90B-2D9A-4DC4-835B-9D7E08D4B75D}" type="pres">
      <dgm:prSet presAssocID="{94C6F2EA-8F2B-4099-80D3-3DC3E039F5E0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CC478E4-A2F5-4B17-AE7A-27BE790B8511}" type="pres">
      <dgm:prSet presAssocID="{94C6F2EA-8F2B-4099-80D3-3DC3E039F5E0}" presName="level3hierChild" presStyleCnt="0"/>
      <dgm:spPr/>
      <dgm:t>
        <a:bodyPr/>
        <a:lstStyle/>
        <a:p>
          <a:endParaRPr/>
        </a:p>
      </dgm:t>
    </dgm:pt>
  </dgm:ptLst>
  <dgm:cxnLst>
    <dgm:cxn modelId="{0936079F-CCFD-4FF3-A084-7247E1FF344D}" type="presOf" srcId="{FC93FDC4-E7C6-4A18-BF10-DFB6A2E16692}" destId="{FAA05DBC-5E26-4207-8E44-1D735E6CC7DD}" srcOrd="0" destOrd="0" presId="urn:microsoft.com/office/officeart/2005/8/layout/hierarchy2#4"/>
    <dgm:cxn modelId="{9424ED0D-F5F3-43C5-94C1-E0712A8EA02A}" srcId="{4530EE7D-F557-4815-9ED2-EABC47F46978}" destId="{707FBD8A-46D5-427F-8F3B-3315781E1372}" srcOrd="1" destOrd="0" parTransId="{DCC3FB57-3BA6-4B04-AFA3-E842CF7937C7}" sibTransId="{B4CE3DD0-88D8-46AD-BA28-50261DB595E8}"/>
    <dgm:cxn modelId="{F885DEB1-F1F5-4534-8487-1BC8FB2073E3}" srcId="{4530EE7D-F557-4815-9ED2-EABC47F46978}" destId="{2C2A4BF3-AA22-4080-9546-909CF9AC3ECB}" srcOrd="0" destOrd="0" parTransId="{4A6A0524-D9B7-4A37-8E78-5FE688BDCCE6}" sibTransId="{39CECE7E-7D7C-4022-9437-1E0813814145}"/>
    <dgm:cxn modelId="{6D42591E-E654-466A-BE33-7CDD438564BB}" type="presOf" srcId="{4A6A0524-D9B7-4A37-8E78-5FE688BDCCE6}" destId="{66B35CF0-1806-4E4A-8B50-99A64DECDBA9}" srcOrd="1" destOrd="0" presId="urn:microsoft.com/office/officeart/2005/8/layout/hierarchy2#4"/>
    <dgm:cxn modelId="{6FF142F4-C5B8-481B-8FDA-ED267FA87050}" srcId="{2C2A4BF3-AA22-4080-9546-909CF9AC3ECB}" destId="{13A0D804-1BBB-4FF3-967D-908F6297812D}" srcOrd="0" destOrd="0" parTransId="{86090682-3381-4E4B-B7C2-724CFE47CD67}" sibTransId="{17201AA1-0C48-4EE6-84FA-BED3B80DD7B4}"/>
    <dgm:cxn modelId="{AAF9EC44-F041-430E-B8CA-043FFA44FD90}" type="presOf" srcId="{86090682-3381-4E4B-B7C2-724CFE47CD67}" destId="{F694CD0F-0114-4D88-8DEF-F942D2638CAB}" srcOrd="0" destOrd="0" presId="urn:microsoft.com/office/officeart/2005/8/layout/hierarchy2#4"/>
    <dgm:cxn modelId="{9BA91CB9-7781-4E41-8F4B-120EFE60ACBE}" type="presOf" srcId="{8927484B-63E8-4D8E-BDBD-E934F413D097}" destId="{E4A00E5E-DFEF-42F5-A2B0-314CB65C09ED}" srcOrd="1" destOrd="0" presId="urn:microsoft.com/office/officeart/2005/8/layout/hierarchy2#4"/>
    <dgm:cxn modelId="{DFF8BDE5-AED6-4CB6-B4D5-9A042A75A3B7}" srcId="{EFE73B03-4D71-4565-8C52-4902BE6377A4}" destId="{4530EE7D-F557-4815-9ED2-EABC47F46978}" srcOrd="0" destOrd="0" parTransId="{AC2BFF99-DAE2-494A-88AB-85D75BC6D2EE}" sibTransId="{B98A0394-6758-42EB-8D0E-4491BED52B6C}"/>
    <dgm:cxn modelId="{CBD6E581-EA9A-4D72-94CF-6AF76B408D49}" type="presOf" srcId="{DCC3FB57-3BA6-4B04-AFA3-E842CF7937C7}" destId="{C4E14F5D-1B20-40A4-9BBE-3D027812A475}" srcOrd="1" destOrd="0" presId="urn:microsoft.com/office/officeart/2005/8/layout/hierarchy2#4"/>
    <dgm:cxn modelId="{98BD6978-1156-4176-A02C-694411A9CEB5}" type="presOf" srcId="{94C6F2EA-8F2B-4099-80D3-3DC3E039F5E0}" destId="{42A2E90B-2D9A-4DC4-835B-9D7E08D4B75D}" srcOrd="0" destOrd="0" presId="urn:microsoft.com/office/officeart/2005/8/layout/hierarchy2#4"/>
    <dgm:cxn modelId="{8FA832E8-4ECA-4707-9CB7-3910312C1E8E}" type="presOf" srcId="{EFE73B03-4D71-4565-8C52-4902BE6377A4}" destId="{5FBAB40F-6011-4629-9B30-77C9439C91BF}" srcOrd="0" destOrd="0" presId="urn:microsoft.com/office/officeart/2005/8/layout/hierarchy2#4"/>
    <dgm:cxn modelId="{9A2DE784-538F-46A7-9945-C1AD13ACA1E3}" type="presOf" srcId="{FC93FDC4-E7C6-4A18-BF10-DFB6A2E16692}" destId="{17BB0F16-7B10-4ED2-98DC-D70DD8808399}" srcOrd="1" destOrd="0" presId="urn:microsoft.com/office/officeart/2005/8/layout/hierarchy2#4"/>
    <dgm:cxn modelId="{CC37BF45-F833-40E9-AE27-8007F2C88FF8}" type="presOf" srcId="{8927484B-63E8-4D8E-BDBD-E934F413D097}" destId="{C492B41F-E587-44C3-80DD-AB7A956FF2CC}" srcOrd="0" destOrd="0" presId="urn:microsoft.com/office/officeart/2005/8/layout/hierarchy2#4"/>
    <dgm:cxn modelId="{3A099B49-6734-44AF-AF67-15C8B18C6264}" type="presOf" srcId="{4530EE7D-F557-4815-9ED2-EABC47F46978}" destId="{0A617558-BB50-440E-A7E7-1582F86252E9}" srcOrd="0" destOrd="0" presId="urn:microsoft.com/office/officeart/2005/8/layout/hierarchy2#4"/>
    <dgm:cxn modelId="{28431951-42BE-4955-8A39-829CD4714D7F}" srcId="{707FBD8A-46D5-427F-8F3B-3315781E1372}" destId="{FF50C215-70CF-4D14-92EB-CEC430CCD9C4}" srcOrd="0" destOrd="0" parTransId="{8927484B-63E8-4D8E-BDBD-E934F413D097}" sibTransId="{FD94F3DA-6C55-4D85-A069-2A91EB0F08EE}"/>
    <dgm:cxn modelId="{0E8C542A-AD40-48CD-A899-8CDA8A7FBC4F}" type="presOf" srcId="{707FBD8A-46D5-427F-8F3B-3315781E1372}" destId="{99422C5B-B7A5-4008-876A-ACFD791AC838}" srcOrd="0" destOrd="0" presId="urn:microsoft.com/office/officeart/2005/8/layout/hierarchy2#4"/>
    <dgm:cxn modelId="{0DCFCA4F-A512-4185-AB35-292C28BDA8D0}" type="presOf" srcId="{FF50C215-70CF-4D14-92EB-CEC430CCD9C4}" destId="{628239F9-6F7A-4FCB-93D5-4DA535940840}" srcOrd="0" destOrd="0" presId="urn:microsoft.com/office/officeart/2005/8/layout/hierarchy2#4"/>
    <dgm:cxn modelId="{8F565D94-EEEA-475C-ADAE-0803636323A7}" type="presOf" srcId="{4A6A0524-D9B7-4A37-8E78-5FE688BDCCE6}" destId="{FA61825B-C877-4D42-AAFB-0586288A9783}" srcOrd="0" destOrd="0" presId="urn:microsoft.com/office/officeart/2005/8/layout/hierarchy2#4"/>
    <dgm:cxn modelId="{7B912230-9AF1-4F5A-A68D-E9C8AF9622EE}" srcId="{707FBD8A-46D5-427F-8F3B-3315781E1372}" destId="{94C6F2EA-8F2B-4099-80D3-3DC3E039F5E0}" srcOrd="1" destOrd="0" parTransId="{FC93FDC4-E7C6-4A18-BF10-DFB6A2E16692}" sibTransId="{F758C4C9-6789-4166-A9BD-B03FFA9C337B}"/>
    <dgm:cxn modelId="{3B6118D8-FA55-41B1-9E91-F4BCBD1D680E}" type="presOf" srcId="{13A0D804-1BBB-4FF3-967D-908F6297812D}" destId="{2955C10D-0A5B-4F81-A7A2-BE898CDE5E17}" srcOrd="0" destOrd="0" presId="urn:microsoft.com/office/officeart/2005/8/layout/hierarchy2#4"/>
    <dgm:cxn modelId="{E7CB3070-3055-4FC6-9A66-BC6502177AF1}" type="presOf" srcId="{86090682-3381-4E4B-B7C2-724CFE47CD67}" destId="{D67E38A0-4DDE-4B8B-8831-9C6D656C993F}" srcOrd="1" destOrd="0" presId="urn:microsoft.com/office/officeart/2005/8/layout/hierarchy2#4"/>
    <dgm:cxn modelId="{185AB424-B03B-4471-B5D3-C2AB4D03048D}" type="presOf" srcId="{2C2A4BF3-AA22-4080-9546-909CF9AC3ECB}" destId="{63712EDC-9AF8-41BC-8F72-ADF8D554FF07}" srcOrd="0" destOrd="0" presId="urn:microsoft.com/office/officeart/2005/8/layout/hierarchy2#4"/>
    <dgm:cxn modelId="{824862A8-B456-445B-9822-BBAF7C6807FF}" type="presOf" srcId="{DCC3FB57-3BA6-4B04-AFA3-E842CF7937C7}" destId="{01471B8E-83B7-40AC-8E64-05FA7F859342}" srcOrd="0" destOrd="0" presId="urn:microsoft.com/office/officeart/2005/8/layout/hierarchy2#4"/>
    <dgm:cxn modelId="{22E2B6E5-533C-4832-8554-89EB52215E23}" type="presParOf" srcId="{5FBAB40F-6011-4629-9B30-77C9439C91BF}" destId="{48118D4E-C08E-4B4F-B98F-0B1FB4EC61C7}" srcOrd="0" destOrd="0" presId="urn:microsoft.com/office/officeart/2005/8/layout/hierarchy2#4"/>
    <dgm:cxn modelId="{ADB9B8BB-D1FC-4B90-B9F6-E4CF91E79B97}" type="presParOf" srcId="{48118D4E-C08E-4B4F-B98F-0B1FB4EC61C7}" destId="{0A617558-BB50-440E-A7E7-1582F86252E9}" srcOrd="0" destOrd="0" presId="urn:microsoft.com/office/officeart/2005/8/layout/hierarchy2#4"/>
    <dgm:cxn modelId="{06D94EAF-CF82-4D08-A3F0-E7539822A10B}" type="presParOf" srcId="{48118D4E-C08E-4B4F-B98F-0B1FB4EC61C7}" destId="{C3326AC0-7A8C-4D42-989F-445943191508}" srcOrd="1" destOrd="0" presId="urn:microsoft.com/office/officeart/2005/8/layout/hierarchy2#4"/>
    <dgm:cxn modelId="{46F7C2F1-0B5C-43BF-BEFC-7F1C1422E4D0}" type="presParOf" srcId="{C3326AC0-7A8C-4D42-989F-445943191508}" destId="{FA61825B-C877-4D42-AAFB-0586288A9783}" srcOrd="0" destOrd="0" presId="urn:microsoft.com/office/officeart/2005/8/layout/hierarchy2#4"/>
    <dgm:cxn modelId="{4D4B4B06-163F-49A4-A8C3-5CFB44169DBD}" type="presParOf" srcId="{FA61825B-C877-4D42-AAFB-0586288A9783}" destId="{66B35CF0-1806-4E4A-8B50-99A64DECDBA9}" srcOrd="0" destOrd="0" presId="urn:microsoft.com/office/officeart/2005/8/layout/hierarchy2#4"/>
    <dgm:cxn modelId="{85C66967-43F1-4583-9EE4-05F9CAEBEDA3}" type="presParOf" srcId="{C3326AC0-7A8C-4D42-989F-445943191508}" destId="{F95D7524-EA0E-4F9D-9D6F-B10856D5C83F}" srcOrd="1" destOrd="0" presId="urn:microsoft.com/office/officeart/2005/8/layout/hierarchy2#4"/>
    <dgm:cxn modelId="{53F90CBC-D258-455E-BE28-C4B36C578631}" type="presParOf" srcId="{F95D7524-EA0E-4F9D-9D6F-B10856D5C83F}" destId="{63712EDC-9AF8-41BC-8F72-ADF8D554FF07}" srcOrd="0" destOrd="0" presId="urn:microsoft.com/office/officeart/2005/8/layout/hierarchy2#4"/>
    <dgm:cxn modelId="{9B02E161-B197-47A6-977B-0441A6A50A3D}" type="presParOf" srcId="{F95D7524-EA0E-4F9D-9D6F-B10856D5C83F}" destId="{E0C65410-D9BC-4E23-87DE-EBBC54AD2166}" srcOrd="1" destOrd="0" presId="urn:microsoft.com/office/officeart/2005/8/layout/hierarchy2#4"/>
    <dgm:cxn modelId="{BBC93F92-2A3E-4633-AD38-82CAC5E4A1FF}" type="presParOf" srcId="{E0C65410-D9BC-4E23-87DE-EBBC54AD2166}" destId="{F694CD0F-0114-4D88-8DEF-F942D2638CAB}" srcOrd="0" destOrd="0" presId="urn:microsoft.com/office/officeart/2005/8/layout/hierarchy2#4"/>
    <dgm:cxn modelId="{FD2F9007-A494-4BFB-A04C-0EB13EB92C6B}" type="presParOf" srcId="{F694CD0F-0114-4D88-8DEF-F942D2638CAB}" destId="{D67E38A0-4DDE-4B8B-8831-9C6D656C993F}" srcOrd="0" destOrd="0" presId="urn:microsoft.com/office/officeart/2005/8/layout/hierarchy2#4"/>
    <dgm:cxn modelId="{28A28564-4137-438C-ADED-7D84839FAF60}" type="presParOf" srcId="{E0C65410-D9BC-4E23-87DE-EBBC54AD2166}" destId="{556127EB-830A-4E05-8C7B-75780AAA6315}" srcOrd="1" destOrd="0" presId="urn:microsoft.com/office/officeart/2005/8/layout/hierarchy2#4"/>
    <dgm:cxn modelId="{1B4E3341-9360-4FB9-8F55-11AF7995D74E}" type="presParOf" srcId="{556127EB-830A-4E05-8C7B-75780AAA6315}" destId="{2955C10D-0A5B-4F81-A7A2-BE898CDE5E17}" srcOrd="0" destOrd="0" presId="urn:microsoft.com/office/officeart/2005/8/layout/hierarchy2#4"/>
    <dgm:cxn modelId="{FE6F1F4C-F8A7-4443-8DC7-8C8CDCF21561}" type="presParOf" srcId="{556127EB-830A-4E05-8C7B-75780AAA6315}" destId="{AD671FB5-FA5A-41F1-A75C-867E0C3F203E}" srcOrd="1" destOrd="0" presId="urn:microsoft.com/office/officeart/2005/8/layout/hierarchy2#4"/>
    <dgm:cxn modelId="{C08E18EE-A838-4C3B-B491-F0F25AC7C4F5}" type="presParOf" srcId="{C3326AC0-7A8C-4D42-989F-445943191508}" destId="{01471B8E-83B7-40AC-8E64-05FA7F859342}" srcOrd="2" destOrd="0" presId="urn:microsoft.com/office/officeart/2005/8/layout/hierarchy2#4"/>
    <dgm:cxn modelId="{8B48B2ED-EF44-4D35-ABDB-C94FCCAC6425}" type="presParOf" srcId="{01471B8E-83B7-40AC-8E64-05FA7F859342}" destId="{C4E14F5D-1B20-40A4-9BBE-3D027812A475}" srcOrd="0" destOrd="0" presId="urn:microsoft.com/office/officeart/2005/8/layout/hierarchy2#4"/>
    <dgm:cxn modelId="{51DECC8E-7D28-424E-971A-C85F09D7B42F}" type="presParOf" srcId="{C3326AC0-7A8C-4D42-989F-445943191508}" destId="{5B1A90F7-503B-4FD6-A3EA-D86C1E308544}" srcOrd="3" destOrd="0" presId="urn:microsoft.com/office/officeart/2005/8/layout/hierarchy2#4"/>
    <dgm:cxn modelId="{673ABE85-BEB8-41E1-9A0D-600A7397D1DB}" type="presParOf" srcId="{5B1A90F7-503B-4FD6-A3EA-D86C1E308544}" destId="{99422C5B-B7A5-4008-876A-ACFD791AC838}" srcOrd="0" destOrd="0" presId="urn:microsoft.com/office/officeart/2005/8/layout/hierarchy2#4"/>
    <dgm:cxn modelId="{2645A578-232C-4076-B751-82C744819BC0}" type="presParOf" srcId="{5B1A90F7-503B-4FD6-A3EA-D86C1E308544}" destId="{1CDA75EC-1ABF-4C5D-BEB7-97DA654A6032}" srcOrd="1" destOrd="0" presId="urn:microsoft.com/office/officeart/2005/8/layout/hierarchy2#4"/>
    <dgm:cxn modelId="{AC15C7B8-3404-4120-BC62-7470FDE7BEA8}" type="presParOf" srcId="{1CDA75EC-1ABF-4C5D-BEB7-97DA654A6032}" destId="{C492B41F-E587-44C3-80DD-AB7A956FF2CC}" srcOrd="0" destOrd="0" presId="urn:microsoft.com/office/officeart/2005/8/layout/hierarchy2#4"/>
    <dgm:cxn modelId="{19A6439B-B7DC-4831-947B-0139EC9C1E47}" type="presParOf" srcId="{C492B41F-E587-44C3-80DD-AB7A956FF2CC}" destId="{E4A00E5E-DFEF-42F5-A2B0-314CB65C09ED}" srcOrd="0" destOrd="0" presId="urn:microsoft.com/office/officeart/2005/8/layout/hierarchy2#4"/>
    <dgm:cxn modelId="{9091536F-AA95-4064-A955-177E004E9C6F}" type="presParOf" srcId="{1CDA75EC-1ABF-4C5D-BEB7-97DA654A6032}" destId="{43E6F8D5-7032-45C3-A75C-496A2433EAA4}" srcOrd="1" destOrd="0" presId="urn:microsoft.com/office/officeart/2005/8/layout/hierarchy2#4"/>
    <dgm:cxn modelId="{F41123E0-4757-41FB-B827-30B41B757600}" type="presParOf" srcId="{43E6F8D5-7032-45C3-A75C-496A2433EAA4}" destId="{628239F9-6F7A-4FCB-93D5-4DA535940840}" srcOrd="0" destOrd="0" presId="urn:microsoft.com/office/officeart/2005/8/layout/hierarchy2#4"/>
    <dgm:cxn modelId="{36313163-49EB-470C-A84A-6B996D8B3868}" type="presParOf" srcId="{43E6F8D5-7032-45C3-A75C-496A2433EAA4}" destId="{759AE75F-0836-4F60-9BBA-89416C79BB6D}" srcOrd="1" destOrd="0" presId="urn:microsoft.com/office/officeart/2005/8/layout/hierarchy2#4"/>
    <dgm:cxn modelId="{7CE7A907-7141-4D09-AD1B-9792445C85A0}" type="presParOf" srcId="{1CDA75EC-1ABF-4C5D-BEB7-97DA654A6032}" destId="{FAA05DBC-5E26-4207-8E44-1D735E6CC7DD}" srcOrd="2" destOrd="0" presId="urn:microsoft.com/office/officeart/2005/8/layout/hierarchy2#4"/>
    <dgm:cxn modelId="{798989B0-AF11-4AEB-9D73-584735E9A28C}" type="presParOf" srcId="{FAA05DBC-5E26-4207-8E44-1D735E6CC7DD}" destId="{17BB0F16-7B10-4ED2-98DC-D70DD8808399}" srcOrd="0" destOrd="0" presId="urn:microsoft.com/office/officeart/2005/8/layout/hierarchy2#4"/>
    <dgm:cxn modelId="{B11EE1C2-543A-4873-A7BA-146C18A23058}" type="presParOf" srcId="{1CDA75EC-1ABF-4C5D-BEB7-97DA654A6032}" destId="{0D8B7B01-267A-4B21-AAB7-5DAB97AF4DD8}" srcOrd="3" destOrd="0" presId="urn:microsoft.com/office/officeart/2005/8/layout/hierarchy2#4"/>
    <dgm:cxn modelId="{6E954B8A-016B-4013-A9E4-0FA6A803FE28}" type="presParOf" srcId="{0D8B7B01-267A-4B21-AAB7-5DAB97AF4DD8}" destId="{42A2E90B-2D9A-4DC4-835B-9D7E08D4B75D}" srcOrd="0" destOrd="0" presId="urn:microsoft.com/office/officeart/2005/8/layout/hierarchy2#4"/>
    <dgm:cxn modelId="{BBC09452-6DB7-4F70-B924-FC0123FF71D4}" type="presParOf" srcId="{0D8B7B01-267A-4B21-AAB7-5DAB97AF4DD8}" destId="{DCC478E4-A2F5-4B17-AE7A-27BE790B8511}" srcOrd="1" destOrd="0" presId="urn:microsoft.com/office/officeart/2005/8/layout/hierarchy2#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617558-BB50-440E-A7E7-1582F86252E9}">
      <dsp:nvSpPr>
        <dsp:cNvPr id="0" name=""/>
        <dsp:cNvSpPr/>
      </dsp:nvSpPr>
      <dsp:spPr>
        <a:xfrm>
          <a:off x="126297" y="1230857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>
              <a:latin typeface="微软雅黑" panose="020B0503020204020204" charset="-122"/>
              <a:ea typeface="微软雅黑" panose="020B0503020204020204" charset="-122"/>
            </a:rPr>
            <a:t>功</a:t>
          </a:r>
        </a:p>
      </dsp:txBody>
      <dsp:txXfrm>
        <a:off x="168017" y="1272577"/>
        <a:ext cx="2765395" cy="1340977"/>
      </dsp:txXfrm>
    </dsp:sp>
    <dsp:sp modelId="{FA61825B-C877-4D42-AAFB-0586288A9783}">
      <dsp:nvSpPr>
        <dsp:cNvPr id="0" name=""/>
        <dsp:cNvSpPr/>
      </dsp:nvSpPr>
      <dsp:spPr>
        <a:xfrm rot="18770822">
          <a:off x="2707061" y="1301540"/>
          <a:ext cx="1675678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75678" y="272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3503008" y="1286894"/>
        <a:ext cx="83783" cy="83783"/>
      </dsp:txXfrm>
    </dsp:sp>
    <dsp:sp modelId="{63712EDC-9AF8-41BC-8F72-ADF8D554FF07}">
      <dsp:nvSpPr>
        <dsp:cNvPr id="0" name=""/>
        <dsp:cNvSpPr/>
      </dsp:nvSpPr>
      <dsp:spPr>
        <a:xfrm>
          <a:off x="4114667" y="2297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力与物体沿力的方向上移动的距离的乘积</a:t>
          </a:r>
          <a:endParaRPr lang="zh-CN" altLang="en-US" sz="23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156387" y="44017"/>
        <a:ext cx="2765395" cy="1340977"/>
      </dsp:txXfrm>
    </dsp:sp>
    <dsp:sp modelId="{F694CD0F-0114-4D88-8DEF-F942D2638CAB}">
      <dsp:nvSpPr>
        <dsp:cNvPr id="0" name=""/>
        <dsp:cNvSpPr/>
      </dsp:nvSpPr>
      <dsp:spPr>
        <a:xfrm>
          <a:off x="6963503" y="687260"/>
          <a:ext cx="113953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39534" y="272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504782" y="686018"/>
        <a:ext cx="56976" cy="56976"/>
      </dsp:txXfrm>
    </dsp:sp>
    <dsp:sp modelId="{2955C10D-0A5B-4F81-A7A2-BE898CDE5E17}">
      <dsp:nvSpPr>
        <dsp:cNvPr id="0" name=""/>
        <dsp:cNvSpPr/>
      </dsp:nvSpPr>
      <dsp:spPr>
        <a:xfrm>
          <a:off x="8103037" y="2297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latin typeface="微软雅黑" panose="020B0503020204020204" charset="-122"/>
              <a:ea typeface="微软雅黑" panose="020B0503020204020204" charset="-122"/>
            </a:rPr>
            <a:t>不做功的三种情况</a:t>
          </a:r>
        </a:p>
      </dsp:txBody>
      <dsp:txXfrm>
        <a:off x="8144757" y="44017"/>
        <a:ext cx="2765395" cy="1340977"/>
      </dsp:txXfrm>
    </dsp:sp>
    <dsp:sp modelId="{01471B8E-83B7-40AC-8E64-05FA7F859342}">
      <dsp:nvSpPr>
        <dsp:cNvPr id="0" name=""/>
        <dsp:cNvSpPr/>
      </dsp:nvSpPr>
      <dsp:spPr>
        <a:xfrm rot="2829178">
          <a:off x="2707061" y="2530100"/>
          <a:ext cx="1675678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75678" y="272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600" kern="1200"/>
        </a:p>
      </dsp:txBody>
      <dsp:txXfrm>
        <a:off x="3503008" y="2515455"/>
        <a:ext cx="83783" cy="83783"/>
      </dsp:txXfrm>
    </dsp:sp>
    <dsp:sp modelId="{99422C5B-B7A5-4008-876A-ACFD791AC838}">
      <dsp:nvSpPr>
        <dsp:cNvPr id="0" name=""/>
        <dsp:cNvSpPr/>
      </dsp:nvSpPr>
      <dsp:spPr>
        <a:xfrm>
          <a:off x="4114667" y="245941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W=Fs</a:t>
          </a:r>
          <a:endParaRPr lang="zh-CN" sz="2300" kern="1200">
            <a:ea typeface="宋体" panose="02010600030101010101" pitchFamily="2" charset="-122"/>
          </a:endParaRPr>
        </a:p>
      </dsp:txBody>
      <dsp:txXfrm>
        <a:off x="4156387" y="2501138"/>
        <a:ext cx="2765395" cy="1340977"/>
      </dsp:txXfrm>
    </dsp:sp>
    <dsp:sp modelId="{C492B41F-E587-44C3-80DD-AB7A956FF2CC}">
      <dsp:nvSpPr>
        <dsp:cNvPr id="0" name=""/>
        <dsp:cNvSpPr/>
      </dsp:nvSpPr>
      <dsp:spPr>
        <a:xfrm rot="19457599">
          <a:off x="6831600" y="2734861"/>
          <a:ext cx="1403340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403340" y="272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498187" y="2727023"/>
        <a:ext cx="70167" cy="70167"/>
      </dsp:txXfrm>
    </dsp:sp>
    <dsp:sp modelId="{628239F9-6F7A-4FCB-93D5-4DA535940840}">
      <dsp:nvSpPr>
        <dsp:cNvPr id="0" name=""/>
        <dsp:cNvSpPr/>
      </dsp:nvSpPr>
      <dsp:spPr>
        <a:xfrm>
          <a:off x="8103037" y="164037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latin typeface="微软雅黑" panose="020B0503020204020204" charset="-122"/>
              <a:ea typeface="微软雅黑" panose="020B0503020204020204" charset="-122"/>
            </a:rPr>
            <a:t>功的单位</a:t>
          </a:r>
        </a:p>
      </dsp:txBody>
      <dsp:txXfrm>
        <a:off x="8144757" y="1682098"/>
        <a:ext cx="2765395" cy="1340977"/>
      </dsp:txXfrm>
    </dsp:sp>
    <dsp:sp modelId="{FAA05DBC-5E26-4207-8E44-1D735E6CC7DD}">
      <dsp:nvSpPr>
        <dsp:cNvPr id="0" name=""/>
        <dsp:cNvSpPr/>
      </dsp:nvSpPr>
      <dsp:spPr>
        <a:xfrm rot="2142401">
          <a:off x="6831600" y="3553901"/>
          <a:ext cx="1403340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403340" y="272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498187" y="3546063"/>
        <a:ext cx="70167" cy="70167"/>
      </dsp:txXfrm>
    </dsp:sp>
    <dsp:sp modelId="{42A2E90B-2D9A-4DC4-835B-9D7E08D4B75D}">
      <dsp:nvSpPr>
        <dsp:cNvPr id="0" name=""/>
        <dsp:cNvSpPr/>
      </dsp:nvSpPr>
      <dsp:spPr>
        <a:xfrm>
          <a:off x="8103037" y="3278458"/>
          <a:ext cx="2848835" cy="14244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>
              <a:latin typeface="微软雅黑" panose="020B0503020204020204" charset="-122"/>
              <a:ea typeface="微软雅黑" panose="020B0503020204020204" charset="-122"/>
            </a:rPr>
            <a:t>功的计算</a:t>
          </a:r>
        </a:p>
      </dsp:txBody>
      <dsp:txXfrm>
        <a:off x="8144757" y="3320178"/>
        <a:ext cx="2765395" cy="1340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4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30.xml"/><Relationship Id="rId16" Type="http://schemas.openxmlformats.org/officeDocument/2006/relationships/image" Target="../media/image11.jpeg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tags" Target="../tags/tag139.xml"/><Relationship Id="rId5" Type="http://schemas.openxmlformats.org/officeDocument/2006/relationships/tags" Target="../tags/tag133.xml"/><Relationship Id="rId15" Type="http://schemas.openxmlformats.org/officeDocument/2006/relationships/image" Target="../media/image10.jpeg"/><Relationship Id="rId10" Type="http://schemas.openxmlformats.org/officeDocument/2006/relationships/tags" Target="../tags/tag138.xml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14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46.xml"/><Relationship Id="rId9" Type="http://schemas.openxmlformats.org/officeDocument/2006/relationships/tags" Target="../tags/tag15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15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6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tags" Target="../tags/tag184.xml"/><Relationship Id="rId18" Type="http://schemas.openxmlformats.org/officeDocument/2006/relationships/tags" Target="../tags/tag189.xml"/><Relationship Id="rId26" Type="http://schemas.openxmlformats.org/officeDocument/2006/relationships/tags" Target="../tags/tag197.xml"/><Relationship Id="rId3" Type="http://schemas.openxmlformats.org/officeDocument/2006/relationships/tags" Target="../tags/tag174.xml"/><Relationship Id="rId21" Type="http://schemas.openxmlformats.org/officeDocument/2006/relationships/tags" Target="../tags/tag192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17" Type="http://schemas.openxmlformats.org/officeDocument/2006/relationships/tags" Target="../tags/tag188.xml"/><Relationship Id="rId25" Type="http://schemas.openxmlformats.org/officeDocument/2006/relationships/tags" Target="../tags/tag196.xml"/><Relationship Id="rId2" Type="http://schemas.openxmlformats.org/officeDocument/2006/relationships/tags" Target="../tags/tag173.xml"/><Relationship Id="rId16" Type="http://schemas.openxmlformats.org/officeDocument/2006/relationships/tags" Target="../tags/tag187.xml"/><Relationship Id="rId20" Type="http://schemas.openxmlformats.org/officeDocument/2006/relationships/tags" Target="../tags/tag191.xml"/><Relationship Id="rId29" Type="http://schemas.openxmlformats.org/officeDocument/2006/relationships/notesSlide" Target="../notesSlides/notesSlide13.xml"/><Relationship Id="rId1" Type="http://schemas.openxmlformats.org/officeDocument/2006/relationships/vmlDrawing" Target="../drawings/vmlDrawing1.v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24" Type="http://schemas.openxmlformats.org/officeDocument/2006/relationships/tags" Target="../tags/tag195.xml"/><Relationship Id="rId5" Type="http://schemas.openxmlformats.org/officeDocument/2006/relationships/tags" Target="../tags/tag176.xml"/><Relationship Id="rId15" Type="http://schemas.openxmlformats.org/officeDocument/2006/relationships/tags" Target="../tags/tag186.xml"/><Relationship Id="rId23" Type="http://schemas.openxmlformats.org/officeDocument/2006/relationships/tags" Target="../tags/tag194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181.xml"/><Relationship Id="rId19" Type="http://schemas.openxmlformats.org/officeDocument/2006/relationships/tags" Target="../tags/tag190.xml"/><Relationship Id="rId31" Type="http://schemas.openxmlformats.org/officeDocument/2006/relationships/image" Target="../media/image12.wmf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tags" Target="../tags/tag185.xml"/><Relationship Id="rId22" Type="http://schemas.openxmlformats.org/officeDocument/2006/relationships/tags" Target="../tags/tag193.xml"/><Relationship Id="rId27" Type="http://schemas.openxmlformats.org/officeDocument/2006/relationships/tags" Target="../tags/tag198.xml"/><Relationship Id="rId30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image" Target="../media/image14.pn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image" Target="../media/image13.png"/><Relationship Id="rId5" Type="http://schemas.openxmlformats.org/officeDocument/2006/relationships/tags" Target="../tags/tag213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212.xml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2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31.xml"/><Relationship Id="rId7" Type="http://schemas.openxmlformats.org/officeDocument/2006/relationships/diagramLayout" Target="../diagrams/layout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7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tags" Target="../tags/tag23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9.xml"/><Relationship Id="rId4" Type="http://schemas.openxmlformats.org/officeDocument/2006/relationships/tags" Target="../tags/tag2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tags" Target="../tags/tag245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6" Type="http://schemas.openxmlformats.org/officeDocument/2006/relationships/image" Target="../media/image6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5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2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26" Type="http://schemas.openxmlformats.org/officeDocument/2006/relationships/tags" Target="../tags/tag65.xml"/><Relationship Id="rId3" Type="http://schemas.openxmlformats.org/officeDocument/2006/relationships/tags" Target="../tags/tag42.xml"/><Relationship Id="rId21" Type="http://schemas.openxmlformats.org/officeDocument/2006/relationships/tags" Target="../tags/tag60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5" Type="http://schemas.openxmlformats.org/officeDocument/2006/relationships/tags" Target="../tags/tag64.xml"/><Relationship Id="rId33" Type="http://schemas.openxmlformats.org/officeDocument/2006/relationships/image" Target="../media/image8.png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29" Type="http://schemas.openxmlformats.org/officeDocument/2006/relationships/tags" Target="../tags/tag68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tags" Target="../tags/tag63.xml"/><Relationship Id="rId32" Type="http://schemas.openxmlformats.org/officeDocument/2006/relationships/image" Target="../media/image7.gif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tags" Target="../tags/tag62.xml"/><Relationship Id="rId28" Type="http://schemas.openxmlformats.org/officeDocument/2006/relationships/tags" Target="../tags/tag67.xml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31" Type="http://schemas.openxmlformats.org/officeDocument/2006/relationships/notesSlide" Target="../notesSlides/notesSlide6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tags" Target="../tags/tag61.xml"/><Relationship Id="rId27" Type="http://schemas.openxmlformats.org/officeDocument/2006/relationships/tags" Target="../tags/tag66.xml"/><Relationship Id="rId30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84.xml"/><Relationship Id="rId18" Type="http://schemas.openxmlformats.org/officeDocument/2006/relationships/tags" Target="../tags/tag89.xml"/><Relationship Id="rId26" Type="http://schemas.openxmlformats.org/officeDocument/2006/relationships/tags" Target="../tags/tag97.xml"/><Relationship Id="rId39" Type="http://schemas.openxmlformats.org/officeDocument/2006/relationships/tags" Target="../tags/tag110.xml"/><Relationship Id="rId3" Type="http://schemas.openxmlformats.org/officeDocument/2006/relationships/tags" Target="../tags/tag74.xml"/><Relationship Id="rId21" Type="http://schemas.openxmlformats.org/officeDocument/2006/relationships/tags" Target="../tags/tag92.xml"/><Relationship Id="rId34" Type="http://schemas.openxmlformats.org/officeDocument/2006/relationships/tags" Target="../tags/tag105.xml"/><Relationship Id="rId42" Type="http://schemas.openxmlformats.org/officeDocument/2006/relationships/tags" Target="../tags/tag113.xml"/><Relationship Id="rId47" Type="http://schemas.openxmlformats.org/officeDocument/2006/relationships/tags" Target="../tags/tag118.xml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tags" Target="../tags/tag88.xml"/><Relationship Id="rId25" Type="http://schemas.openxmlformats.org/officeDocument/2006/relationships/tags" Target="../tags/tag96.xml"/><Relationship Id="rId33" Type="http://schemas.openxmlformats.org/officeDocument/2006/relationships/tags" Target="../tags/tag104.xml"/><Relationship Id="rId38" Type="http://schemas.openxmlformats.org/officeDocument/2006/relationships/tags" Target="../tags/tag109.xml"/><Relationship Id="rId46" Type="http://schemas.openxmlformats.org/officeDocument/2006/relationships/tags" Target="../tags/tag117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20" Type="http://schemas.openxmlformats.org/officeDocument/2006/relationships/tags" Target="../tags/tag91.xml"/><Relationship Id="rId29" Type="http://schemas.openxmlformats.org/officeDocument/2006/relationships/tags" Target="../tags/tag100.xml"/><Relationship Id="rId41" Type="http://schemas.openxmlformats.org/officeDocument/2006/relationships/tags" Target="../tags/tag112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24" Type="http://schemas.openxmlformats.org/officeDocument/2006/relationships/tags" Target="../tags/tag95.xml"/><Relationship Id="rId32" Type="http://schemas.openxmlformats.org/officeDocument/2006/relationships/tags" Target="../tags/tag103.xml"/><Relationship Id="rId37" Type="http://schemas.openxmlformats.org/officeDocument/2006/relationships/tags" Target="../tags/tag108.xml"/><Relationship Id="rId40" Type="http://schemas.openxmlformats.org/officeDocument/2006/relationships/tags" Target="../tags/tag111.xml"/><Relationship Id="rId45" Type="http://schemas.openxmlformats.org/officeDocument/2006/relationships/tags" Target="../tags/tag116.xml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23" Type="http://schemas.openxmlformats.org/officeDocument/2006/relationships/tags" Target="../tags/tag94.xml"/><Relationship Id="rId28" Type="http://schemas.openxmlformats.org/officeDocument/2006/relationships/tags" Target="../tags/tag99.xml"/><Relationship Id="rId36" Type="http://schemas.openxmlformats.org/officeDocument/2006/relationships/tags" Target="../tags/tag107.xml"/><Relationship Id="rId49" Type="http://schemas.openxmlformats.org/officeDocument/2006/relationships/notesSlide" Target="../notesSlides/notesSlide7.xml"/><Relationship Id="rId10" Type="http://schemas.openxmlformats.org/officeDocument/2006/relationships/tags" Target="../tags/tag81.xml"/><Relationship Id="rId19" Type="http://schemas.openxmlformats.org/officeDocument/2006/relationships/tags" Target="../tags/tag90.xml"/><Relationship Id="rId31" Type="http://schemas.openxmlformats.org/officeDocument/2006/relationships/tags" Target="../tags/tag102.xml"/><Relationship Id="rId44" Type="http://schemas.openxmlformats.org/officeDocument/2006/relationships/tags" Target="../tags/tag115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Relationship Id="rId22" Type="http://schemas.openxmlformats.org/officeDocument/2006/relationships/tags" Target="../tags/tag93.xml"/><Relationship Id="rId27" Type="http://schemas.openxmlformats.org/officeDocument/2006/relationships/tags" Target="../tags/tag98.xml"/><Relationship Id="rId30" Type="http://schemas.openxmlformats.org/officeDocument/2006/relationships/tags" Target="../tags/tag101.xml"/><Relationship Id="rId35" Type="http://schemas.openxmlformats.org/officeDocument/2006/relationships/tags" Target="../tags/tag106.xml"/><Relationship Id="rId43" Type="http://schemas.openxmlformats.org/officeDocument/2006/relationships/tags" Target="../tags/tag114.xml"/><Relationship Id="rId48" Type="http://schemas.openxmlformats.org/officeDocument/2006/relationships/slideLayout" Target="../slideLayouts/slideLayout1.xml"/><Relationship Id="rId8" Type="http://schemas.openxmlformats.org/officeDocument/2006/relationships/tags" Target="../tags/tag7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306876" y="2048933"/>
            <a:ext cx="596221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回答图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中人对物体是否做功？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68584"/>
            <a:ext cx="1930693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3" name="横卷形 22"/>
          <p:cNvSpPr/>
          <p:nvPr>
            <p:custDataLst>
              <p:tags r:id="rId5"/>
            </p:custDataLst>
          </p:nvPr>
        </p:nvSpPr>
        <p:spPr>
          <a:xfrm>
            <a:off x="273473" y="839494"/>
            <a:ext cx="290423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一、力学中的功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1" name="Picture 4" descr="0630400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88596" y="2927232"/>
            <a:ext cx="3110281" cy="26607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4" descr="0630400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286088" y="2927233"/>
            <a:ext cx="3214881" cy="26614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5" descr="063040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220572" y="2892954"/>
            <a:ext cx="1537497" cy="26956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 Box 7"/>
          <p:cNvSpPr txBox="1"/>
          <p:nvPr>
            <p:custDataLst>
              <p:tags r:id="rId9"/>
            </p:custDataLst>
          </p:nvPr>
        </p:nvSpPr>
        <p:spPr>
          <a:xfrm>
            <a:off x="4403921" y="5588001"/>
            <a:ext cx="2979216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推力使小车向前进</a:t>
            </a:r>
          </a:p>
        </p:txBody>
      </p:sp>
      <p:sp>
        <p:nvSpPr>
          <p:cNvPr id="4" name="Text Box 7"/>
          <p:cNvSpPr txBox="1"/>
          <p:nvPr>
            <p:custDataLst>
              <p:tags r:id="rId10"/>
            </p:custDataLst>
          </p:nvPr>
        </p:nvSpPr>
        <p:spPr>
          <a:xfrm>
            <a:off x="8499712" y="5588001"/>
            <a:ext cx="2979216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拉力使物体升高</a:t>
            </a:r>
          </a:p>
        </p:txBody>
      </p:sp>
      <p:sp>
        <p:nvSpPr>
          <p:cNvPr id="6" name="Text Box 7"/>
          <p:cNvSpPr txBox="1"/>
          <p:nvPr>
            <p:custDataLst>
              <p:tags r:id="rId11"/>
            </p:custDataLst>
          </p:nvPr>
        </p:nvSpPr>
        <p:spPr>
          <a:xfrm>
            <a:off x="419661" y="5588648"/>
            <a:ext cx="2979216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小芳没有搬起石头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008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  <p:bldP spid="23" grpId="0" animBg="1"/>
      <p:bldP spid="9221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横卷形 22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56648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二、功的计算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76097"/>
            <a:ext cx="2281041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如何计算功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554514" y="1992665"/>
            <a:ext cx="876940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力（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）与物体沿力的方向上移动的距离（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）的乘积（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kumimoji="0" lang="en-US" altLang="zh-CN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3003550"/>
            <a:ext cx="2281041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功的公式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732208" y="2910417"/>
            <a:ext cx="126024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W=Fs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554514" y="3566231"/>
            <a:ext cx="8631408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其中，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W—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表示功，单位是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焦耳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，符合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F—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表示力，单位是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牛顿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，符合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s—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表示距离，单位是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米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，符合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577199" y="5496160"/>
            <a:ext cx="2126661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1J=1N·m</a:t>
            </a:r>
          </a:p>
        </p:txBody>
      </p:sp>
    </p:spTree>
    <p:extLst>
      <p:ext uri="{BB962C8B-B14F-4D97-AF65-F5344CB8AC3E}">
        <p14:creationId xmlns:p14="http://schemas.microsoft.com/office/powerpoint/2010/main" val="3730572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 animBg="1"/>
      <p:bldP spid="2" grpId="0"/>
      <p:bldP spid="4" grpId="0" animBg="1"/>
      <p:bldP spid="6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横卷形 22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56648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二、功的计算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5202"/>
            <a:ext cx="1930693" cy="54715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220342" y="1760155"/>
            <a:ext cx="9628891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50kg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雪橇上装载了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350kg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的货物，一匹马拉着它匀速运到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3000m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外的货场。如果雪橇行进中受到的摩擦力是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800N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，求马运货时做的功。</a:t>
            </a:r>
            <a:endParaRPr kumimoji="0" lang="en-US" altLang="zh-CN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603" name="Rectangle 3"/>
          <p:cNvSpPr>
            <a:spLocks noGrp="1" noRot="1"/>
          </p:cNvSpPr>
          <p:nvPr>
            <p:ph idx="1"/>
            <p:custDataLst>
              <p:tags r:id="rId6"/>
            </p:custDataLst>
          </p:nvPr>
        </p:nvSpPr>
        <p:spPr>
          <a:xfrm>
            <a:off x="576561" y="3276476"/>
            <a:ext cx="11392320" cy="179217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 马拉车所用的力与摩擦力大小相等；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所以，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F=f=800N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马移动的距离：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S=3000m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所以马做的功是：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W=</a:t>
            </a:r>
            <a:r>
              <a:rPr lang="en-US" altLang="zh-CN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Fs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=800N×3000m=2.4×10</a:t>
            </a:r>
            <a:r>
              <a:rPr lang="en-US" altLang="zh-CN" baseline="300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06077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7" grpId="0"/>
      <p:bldP spid="2560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横卷形 22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56648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二、功的计算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5202"/>
            <a:ext cx="1930693" cy="54715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199169" y="1620292"/>
            <a:ext cx="9628891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一个人用</a:t>
            </a:r>
            <a:r>
              <a:rPr lang="en-US" altLang="zh-CN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50N</a:t>
            </a:r>
            <a:r>
              <a:rPr lang="zh-CN" altLang="en-US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的力沿水平方向匀速推一辆重</a:t>
            </a:r>
            <a:r>
              <a:rPr lang="en-US" altLang="zh-CN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200N</a:t>
            </a:r>
            <a:r>
              <a:rPr lang="zh-CN" altLang="en-US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的车前进</a:t>
            </a:r>
            <a:r>
              <a:rPr lang="en-US" altLang="zh-CN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2m</a:t>
            </a:r>
            <a:r>
              <a:rPr lang="zh-CN" altLang="en-US" sz="2400" dirty="0">
                <a:solidFill>
                  <a:srgbClr val="0404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，求这个人对车做功多少？重力对车做功多少？</a:t>
            </a:r>
            <a:endParaRPr kumimoji="0" lang="en-US" altLang="zh-CN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603" name="Rectangle 3"/>
          <p:cNvSpPr>
            <a:spLocks noGrp="1" noRot="1"/>
          </p:cNvSpPr>
          <p:nvPr>
            <p:ph idx="1"/>
            <p:custDataLst>
              <p:tags r:id="rId6"/>
            </p:custDataLst>
          </p:nvPr>
        </p:nvSpPr>
        <p:spPr>
          <a:xfrm>
            <a:off x="2204166" y="2652360"/>
            <a:ext cx="9365070" cy="179217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解： 根据公式：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W=</a:t>
            </a:r>
            <a:r>
              <a:rPr lang="en-US" altLang="zh-CN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Fs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endParaRPr lang="zh-CN" altLang="en-US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人对车做的功为：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lang="zh-CN" altLang="en-US" baseline="-25000" dirty="0">
                <a:solidFill>
                  <a:srgbClr val="FF33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</a:t>
            </a:r>
            <a:r>
              <a:rPr lang="zh-CN" altLang="en-US" baseline="-25000" dirty="0">
                <a:solidFill>
                  <a:srgbClr val="FF33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en-US" baseline="-25000" dirty="0">
                <a:solidFill>
                  <a:srgbClr val="FF33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=50N×2m=100J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en-US" altLang="zh-CN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车在重力方向上的距离为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所以重力做的功是：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lang="zh-CN" altLang="en-US" baseline="-25000" dirty="0">
                <a:solidFill>
                  <a:srgbClr val="FF33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r>
              <a:rPr lang="en-US" altLang="zh-CN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Gs</a:t>
            </a:r>
            <a:r>
              <a:rPr lang="zh-CN" altLang="en-US" baseline="-25000" dirty="0">
                <a:solidFill>
                  <a:srgbClr val="FF33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=200N×0m=0J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>
              <a:buNone/>
            </a:pPr>
            <a:endParaRPr lang="zh-CN" altLang="en-US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91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7" grpId="0"/>
      <p:bldP spid="2560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AutoShape 11" descr="@[54[)KID$~OW7@I76N4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5106507" y="3271955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1" name="AutoShape 12" descr="@[54[)KID$~OW7@I76N4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5232531" y="3401307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2" name="AutoShape 13" descr="@[54[)KID$~OW7@I76N4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5358556" y="3530659"/>
            <a:ext cx="302458" cy="31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8" name="Text Box 2"/>
          <p:cNvSpPr txBox="1"/>
          <p:nvPr>
            <p:custDataLst>
              <p:tags r:id="rId7"/>
            </p:custDataLst>
          </p:nvPr>
        </p:nvSpPr>
        <p:spPr>
          <a:xfrm>
            <a:off x="303719" y="915165"/>
            <a:ext cx="11402053" cy="9953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例一： 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在水平地面上，用</a:t>
            </a:r>
            <a:r>
              <a:rPr lang="en-US" altLang="zh-CN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 N</a:t>
            </a:r>
            <a:r>
              <a:rPr lang="zh-CN" altLang="en-US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的水平推力推动重</a:t>
            </a:r>
            <a:r>
              <a:rPr lang="en-US" altLang="zh-CN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 N</a:t>
            </a:r>
            <a:r>
              <a:rPr lang="zh-CN" altLang="en-US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的箱子，前进了</a:t>
            </a:r>
            <a:r>
              <a:rPr lang="en-US" altLang="zh-CN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m</a:t>
            </a:r>
            <a:r>
              <a:rPr lang="zh-CN" altLang="en-US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，推箱子的小朋友做了多少功？如果把这个箱子匀速举高</a:t>
            </a:r>
            <a:r>
              <a:rPr lang="en-US" altLang="zh-CN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1.5 m</a:t>
            </a:r>
            <a:r>
              <a:rPr lang="zh-CN" altLang="en-US" sz="24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，他做了多少功？</a:t>
            </a:r>
          </a:p>
        </p:txBody>
      </p:sp>
      <p:grpSp>
        <p:nvGrpSpPr>
          <p:cNvPr id="2" name="Group 2"/>
          <p:cNvGrpSpPr/>
          <p:nvPr>
            <p:custDataLst>
              <p:tags r:id="rId8"/>
            </p:custDataLst>
          </p:nvPr>
        </p:nvGrpSpPr>
        <p:grpSpPr>
          <a:xfrm>
            <a:off x="3064598" y="3064992"/>
            <a:ext cx="5404869" cy="109949"/>
            <a:chOff x="787" y="2273"/>
            <a:chExt cx="3431" cy="68"/>
          </a:xfrm>
        </p:grpSpPr>
        <p:sp>
          <p:nvSpPr>
            <p:cNvPr id="3" name="Rectangle 3" descr="宽下对角线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816" y="2273"/>
              <a:ext cx="3402" cy="68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Line 5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787" y="2273"/>
              <a:ext cx="3408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Rectangle 4"/>
          <p:cNvSpPr/>
          <p:nvPr>
            <p:custDataLst>
              <p:tags r:id="rId9"/>
            </p:custDataLst>
          </p:nvPr>
        </p:nvSpPr>
        <p:spPr>
          <a:xfrm>
            <a:off x="3590750" y="2515247"/>
            <a:ext cx="759297" cy="45596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>
              <a:solidFill>
                <a:srgbClr val="000808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03" name="Text Box 15"/>
          <p:cNvSpPr txBox="1"/>
          <p:nvPr>
            <p:custDataLst>
              <p:tags r:id="rId10"/>
            </p:custDataLst>
          </p:nvPr>
        </p:nvSpPr>
        <p:spPr>
          <a:xfrm>
            <a:off x="617835" y="4014112"/>
            <a:ext cx="5671096" cy="61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解：</a:t>
            </a:r>
            <a:r>
              <a:rPr lang="en-US" altLang="zh-CN" sz="2800" b="1" i="1">
                <a:solidFill>
                  <a:srgbClr val="000808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2800" b="1" baseline="-25000">
                <a:solidFill>
                  <a:srgbClr val="000808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808"/>
                </a:solidFill>
                <a:latin typeface="Times New Roman" panose="02020603050405020304" pitchFamily="18" charset="0"/>
              </a:rPr>
              <a:t>＝ </a:t>
            </a:r>
            <a:r>
              <a:rPr lang="en-US" altLang="zh-CN" sz="2800" b="1" i="1">
                <a:solidFill>
                  <a:srgbClr val="000808"/>
                </a:solidFill>
                <a:latin typeface="Times New Roman" panose="02020603050405020304" pitchFamily="18" charset="0"/>
              </a:rPr>
              <a:t>Fs </a:t>
            </a:r>
            <a:r>
              <a:rPr lang="zh-CN" altLang="en-US" sz="2800" b="1">
                <a:solidFill>
                  <a:srgbClr val="000808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808"/>
                </a:solidFill>
                <a:latin typeface="Times New Roman" panose="02020603050405020304" pitchFamily="18" charset="0"/>
              </a:rPr>
              <a:t>50 N</a:t>
            </a:r>
            <a:r>
              <a:rPr lang="en-US" altLang="zh-CN" sz="2400" b="1">
                <a:latin typeface="Times New Roman" panose="02020603050405020304" pitchFamily="18" charset="0"/>
              </a:rPr>
              <a:t>×</a:t>
            </a:r>
            <a:r>
              <a:rPr lang="en-US" altLang="zh-CN" sz="2800" b="1">
                <a:solidFill>
                  <a:srgbClr val="000808"/>
                </a:solidFill>
                <a:latin typeface="Times New Roman" panose="02020603050405020304" pitchFamily="18" charset="0"/>
              </a:rPr>
              <a:t>10 m</a:t>
            </a:r>
            <a:r>
              <a:rPr lang="zh-CN" altLang="en-US" sz="2800" b="1">
                <a:solidFill>
                  <a:srgbClr val="000808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808"/>
                </a:solidFill>
                <a:latin typeface="Times New Roman" panose="02020603050405020304" pitchFamily="18" charset="0"/>
              </a:rPr>
              <a:t>500 J </a:t>
            </a:r>
          </a:p>
        </p:txBody>
      </p:sp>
      <p:sp>
        <p:nvSpPr>
          <p:cNvPr id="8" name="Rectangle 4"/>
          <p:cNvSpPr/>
          <p:nvPr>
            <p:custDataLst>
              <p:tags r:id="rId11"/>
            </p:custDataLst>
          </p:nvPr>
        </p:nvSpPr>
        <p:spPr>
          <a:xfrm>
            <a:off x="6494035" y="2515248"/>
            <a:ext cx="749845" cy="47698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>
              <a:solidFill>
                <a:srgbClr val="000808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Group 16"/>
          <p:cNvGrpSpPr/>
          <p:nvPr>
            <p:custDataLst>
              <p:tags r:id="rId12"/>
            </p:custDataLst>
          </p:nvPr>
        </p:nvGrpSpPr>
        <p:grpSpPr>
          <a:xfrm>
            <a:off x="3563969" y="2258159"/>
            <a:ext cx="4325786" cy="1388915"/>
            <a:chOff x="1309" y="1593"/>
            <a:chExt cx="2746" cy="859"/>
          </a:xfrm>
        </p:grpSpPr>
        <p:grpSp>
          <p:nvGrpSpPr>
            <p:cNvPr id="1035" name="Group 17"/>
            <p:cNvGrpSpPr/>
            <p:nvPr>
              <p:custDataLst>
                <p:tags r:id="rId15"/>
              </p:custDataLst>
            </p:nvPr>
          </p:nvGrpSpPr>
          <p:grpSpPr>
            <a:xfrm>
              <a:off x="2404" y="1593"/>
              <a:ext cx="988" cy="286"/>
              <a:chOff x="2472" y="1765"/>
              <a:chExt cx="988" cy="286"/>
            </a:xfrm>
          </p:grpSpPr>
          <p:sp>
            <p:nvSpPr>
              <p:cNvPr id="51218" name="Line 6"/>
              <p:cNvSpPr>
                <a:spLocks noChangeShapeType="1"/>
              </p:cNvSpPr>
              <p:nvPr>
                <p:custDataLst>
                  <p:tags r:id="rId24"/>
                </p:custDataLst>
              </p:nvPr>
            </p:nvSpPr>
            <p:spPr bwMode="auto">
              <a:xfrm flipH="1">
                <a:off x="2942" y="2046"/>
                <a:ext cx="51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oval" w="med" len="med"/>
                <a:tailEnd type="triangle" w="med" len="lg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Text Box 13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2472" y="1765"/>
                <a:ext cx="503" cy="2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000808"/>
                    </a:solidFill>
                    <a:latin typeface="Times New Roman" panose="02020603050405020304" pitchFamily="18" charset="0"/>
                  </a:rPr>
                  <a:t>50 N</a:t>
                </a:r>
              </a:p>
            </p:txBody>
          </p:sp>
        </p:grpSp>
        <p:grpSp>
          <p:nvGrpSpPr>
            <p:cNvPr id="1036" name="Group 20"/>
            <p:cNvGrpSpPr/>
            <p:nvPr>
              <p:custDataLst>
                <p:tags r:id="rId16"/>
              </p:custDataLst>
            </p:nvPr>
          </p:nvGrpSpPr>
          <p:grpSpPr>
            <a:xfrm>
              <a:off x="3402" y="1887"/>
              <a:ext cx="653" cy="565"/>
              <a:chOff x="3464" y="2046"/>
              <a:chExt cx="653" cy="642"/>
            </a:xfrm>
          </p:grpSpPr>
          <p:sp>
            <p:nvSpPr>
              <p:cNvPr id="51221" name="Line 7"/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 flipH="1">
                <a:off x="3464" y="2046"/>
                <a:ext cx="0" cy="56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oval" w="med" len="med"/>
                <a:tailEnd type="triangle" w="med" len="lg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3" name="Text Box 14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3516" y="2364"/>
                <a:ext cx="601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000808"/>
                    </a:solidFill>
                    <a:latin typeface="Times New Roman" panose="02020603050405020304" pitchFamily="18" charset="0"/>
                  </a:rPr>
                  <a:t>100 N</a:t>
                </a:r>
              </a:p>
            </p:txBody>
          </p:sp>
        </p:grpSp>
        <p:grpSp>
          <p:nvGrpSpPr>
            <p:cNvPr id="1037" name="Group 23"/>
            <p:cNvGrpSpPr/>
            <p:nvPr>
              <p:custDataLst>
                <p:tags r:id="rId17"/>
              </p:custDataLst>
            </p:nvPr>
          </p:nvGrpSpPr>
          <p:grpSpPr>
            <a:xfrm>
              <a:off x="1309" y="2079"/>
              <a:ext cx="1815" cy="219"/>
              <a:chOff x="1127" y="2318"/>
              <a:chExt cx="1815" cy="219"/>
            </a:xfrm>
          </p:grpSpPr>
          <p:sp>
            <p:nvSpPr>
              <p:cNvPr id="51224" name="Line 9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 flipH="1">
                <a:off x="2942" y="2319"/>
                <a:ext cx="0" cy="20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225" name="Line 10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173" y="2455"/>
                <a:ext cx="171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lg"/>
                <a:tailEnd type="arrow" w="med" len="lg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226" name="Line 9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 flipH="1">
                <a:off x="1127" y="2318"/>
                <a:ext cx="0" cy="20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1" name="Text Box 12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769" y="2353"/>
                <a:ext cx="527" cy="18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tIns="0" bIns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altLang="zh-CN" sz="2400" b="1">
                    <a:solidFill>
                      <a:srgbClr val="000808"/>
                    </a:solidFill>
                    <a:latin typeface="Times New Roman" panose="02020603050405020304" pitchFamily="18" charset="0"/>
                  </a:rPr>
                  <a:t>10 m</a:t>
                </a:r>
              </a:p>
            </p:txBody>
          </p:sp>
        </p:grpSp>
      </p:grpSp>
      <p:graphicFrame>
        <p:nvGraphicFramePr>
          <p:cNvPr id="51229" name="Object 29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1483937" y="4852959"/>
          <a:ext cx="5576578" cy="54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0" imgW="2425700" imgH="228600" progId="Equation.DSMT4">
                  <p:embed/>
                </p:oleObj>
              </mc:Choice>
              <mc:Fallback>
                <p:oleObj r:id="rId30" imgW="24257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483937" y="4852959"/>
                        <a:ext cx="5576578" cy="5400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04" name="Text Box 16"/>
          <p:cNvSpPr txBox="1"/>
          <p:nvPr>
            <p:custDataLst>
              <p:tags r:id="rId14"/>
            </p:custDataLst>
          </p:nvPr>
        </p:nvSpPr>
        <p:spPr>
          <a:xfrm>
            <a:off x="617835" y="5603846"/>
            <a:ext cx="7046336" cy="61894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答：他推箱子做功</a:t>
            </a:r>
            <a:r>
              <a:rPr lang="en-US" altLang="zh-CN" sz="28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 J</a:t>
            </a:r>
            <a:r>
              <a:rPr lang="zh-CN" altLang="en-US" sz="28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，举箱子做功</a:t>
            </a:r>
            <a:r>
              <a:rPr lang="en-US" altLang="zh-CN" sz="28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 J</a:t>
            </a:r>
            <a:r>
              <a:rPr lang="zh-CN" altLang="en-US" sz="2800">
                <a:solidFill>
                  <a:srgbClr val="00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46147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9103" grpId="0"/>
      <p:bldP spid="891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8" name="Text Box 2"/>
          <p:cNvSpPr txBox="1"/>
          <p:nvPr>
            <p:custDataLst>
              <p:tags r:id="rId3"/>
            </p:custDataLst>
          </p:nvPr>
        </p:nvSpPr>
        <p:spPr>
          <a:xfrm>
            <a:off x="303719" y="915164"/>
            <a:ext cx="11402053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例二：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下列有关力做功的说法中正确的是(    )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A．用水平力推着购物车前进，推车的力做了功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B．把水桶从地面上提起来，提水桶的力没有做功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C．书静止在水平桌面上，书受到的支持力做了功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D．挂钩上的书包静止时，书包受到的拉力做了功 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03719" y="3932296"/>
            <a:ext cx="11596761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解：用水平力推着购物车前进，对推车施了推力，在推力的作用下，购物车前进一段距离，所以推车的力做了功。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把水桶从地面上提起来，提力使水桶移动一段距离，提水桶的力做了功。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书静止在水平桌面上，有力但没有移动距离，不做功。挂钩上的书包静止时，也是有力但没有移动距离，不做功。</a:t>
            </a:r>
            <a:endParaRPr lang="zh-CN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415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0984" y="1027054"/>
            <a:ext cx="29741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考点一、功的概念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762480" y="2553406"/>
            <a:ext cx="41777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74544" y="1799931"/>
            <a:ext cx="11613144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(2019·海南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)用大小相同的力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，作用在质量不同的物体上，使它们分别在同一水平面上沿力的方向移动相同的距离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（如图所示），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所做的功分别为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-214748236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483937" y="3187230"/>
            <a:ext cx="8671106" cy="8078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35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090744" y="4272492"/>
            <a:ext cx="6433543" cy="138406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2601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281041" y="1004418"/>
            <a:ext cx="29741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考点一、功的概念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4544" y="1753365"/>
            <a:ext cx="1151925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（2019·邵阳）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一物体在水平拉力F的作用下，沿力的方向以0.2m/s的速度匀速运动了4s，拉力F大小为5N，4s内拉力F做的功为（  ）。A．1J     B．3J    C．2J    D．4J
</a:t>
            </a:r>
            <a:endParaRPr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 flipH="1">
            <a:off x="6397627" y="2486790"/>
            <a:ext cx="560178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133943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3"/>
            </p:custDataLst>
          </p:nvPr>
        </p:nvGraphicFramePr>
        <p:xfrm>
          <a:off x="282295" y="1119541"/>
          <a:ext cx="11078171" cy="4705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24108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67802" y="1002478"/>
            <a:ext cx="10816670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在学校运动会上，小汉在男子5kg级铅球项目中以14m的成绩获得第一名。如图1所示为小汉投掷铅球的过程示意图，若他掷铅球时用力是500N，则小汉在掷铅球的过程中，对铅球所做的功是（    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A.700J           B.7000J           C.0           D.条件不足，无法确定</a:t>
            </a:r>
          </a:p>
        </p:txBody>
      </p:sp>
      <p:pic>
        <p:nvPicPr>
          <p:cNvPr id="2" name="图片 1" descr="IMG_2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989301" y="3352154"/>
            <a:ext cx="3373042" cy="14067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67172" y="4434182"/>
            <a:ext cx="10816670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粗糙水平面上有一个重为100N的物体，用10N的水平推力使其以3m／s的速度沿力的方向匀速运动了10s，则此过程中（    ）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A．重力做了3000J的功                  B．推力做了300J的功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C．摩擦力做了3000J的功                D．摩擦力为100N</a:t>
            </a:r>
          </a:p>
        </p:txBody>
      </p:sp>
    </p:spTree>
    <p:extLst>
      <p:ext uri="{BB962C8B-B14F-4D97-AF65-F5344CB8AC3E}">
        <p14:creationId xmlns:p14="http://schemas.microsoft.com/office/powerpoint/2010/main" val="119919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2020-2021学年人教版八年级下册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49409" y="3708524"/>
            <a:ext cx="4063025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11.1</a:t>
            </a:r>
            <a:r>
              <a:rPr lang="zh-CN" altLang="en-US" sz="60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60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</a:t>
            </a:r>
            <a:endParaRPr lang="zh-CN" altLang="en-US" sz="6000" dirty="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312865" y="2268364"/>
            <a:ext cx="5976664" cy="675863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第十一章  功和机械能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282295" y="1155760"/>
            <a:ext cx="11350383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我国设计的“中华月球车”今年将登陆月球。图为该车的模型。物体在月球表面附近受到的重力仅为在地球表面附近所受重力的1/6，月球车的质量为120kg，它在月球表面受到的重力为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  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N。若它在月球表面上方竖直下落4m，则重力对它做的功为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     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J。</a:t>
            </a:r>
          </a:p>
        </p:txBody>
      </p:sp>
      <p:pic>
        <p:nvPicPr>
          <p:cNvPr id="2" name="图片 6" descr="IMG_26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118477" y="3505435"/>
            <a:ext cx="3085706" cy="2607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321395" y="12534194"/>
            <a:ext cx="327663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3168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2598" y="961732"/>
            <a:ext cx="2097675" cy="5775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40272" y="922925"/>
            <a:ext cx="681917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下面几幅图片，在物体运动上有哪些特点？</a:t>
            </a:r>
          </a:p>
        </p:txBody>
      </p:sp>
      <p:pic>
        <p:nvPicPr>
          <p:cNvPr id="6" name="图片 5" descr="]Q~N[]~@[[U}5_FXW}[7ILV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6655" y="1713913"/>
            <a:ext cx="3816017" cy="2366492"/>
          </a:xfrm>
          <a:prstGeom prst="rect">
            <a:avLst/>
          </a:prstGeom>
        </p:spPr>
      </p:pic>
      <p:pic>
        <p:nvPicPr>
          <p:cNvPr id="9" name="图片 8" descr="M2HO%7HDOHN~Q$867_XIV[J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257733" y="1713913"/>
            <a:ext cx="3712047" cy="23664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330211" y="1713913"/>
            <a:ext cx="3546955" cy="2366492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538754" y="4080404"/>
            <a:ext cx="265713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小聪用力把箱子拉走了</a:t>
            </a: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4756789" y="4080404"/>
            <a:ext cx="291361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小明用力推箱子没有推动</a:t>
            </a: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9038467" y="4080404"/>
            <a:ext cx="240065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举重运动员举重过程</a:t>
            </a: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242598" y="4588757"/>
            <a:ext cx="11635198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小聪把箱子拉走了，拉力对箱子做了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；小明推箱子没动，推力没对箱子做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lang="zh-CN" altLang="en-US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；把杠铃放在胸前没动，人没对杠铃做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lang="zh-CN" altLang="en-US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；把杠铃举起过程，人对杠铃做了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lang="zh-CN" altLang="en-US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；杠铃在头顶静止，人没对杠铃做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lang="zh-CN" altLang="en-US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1764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4" grpId="0"/>
      <p:bldP spid="15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4513" y="1103372"/>
            <a:ext cx="7417163" cy="20663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如何理解人（力）是否对物体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做功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呢？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ln>
                  <a:noFill/>
                </a:ln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怎么理解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的概念？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我们又如何计算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功</a:t>
            </a: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43939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7"/>
            <a:ext cx="8656613" cy="25482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理解功的概念；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能分析力是否对物体做功；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会利用功解释生活中常见现象；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能进行功的简单计算。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35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90423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一、力学中的功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57097" y="2078684"/>
            <a:ext cx="923569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物体受力且在力的方向上移动一段距离，我们就说力对物体做了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08436"/>
            <a:ext cx="1930693" cy="602133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什么是功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73473" y="4277666"/>
            <a:ext cx="11219948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由此可以看出，小聪的拉力对箱子做了功；小明的推力对箱子没有做功；举重运动员举起杠铃过程中，举力对杠铃做了功。</a:t>
            </a: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3138076"/>
            <a:ext cx="1930693" cy="4876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做功的条件</a:t>
            </a: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257096" y="3033948"/>
            <a:ext cx="556019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有力作用在物体上；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物体在力的方向上移动了一段距离。</a:t>
            </a:r>
          </a:p>
        </p:txBody>
      </p:sp>
    </p:spTree>
    <p:extLst>
      <p:ext uri="{BB962C8B-B14F-4D97-AF65-F5344CB8AC3E}">
        <p14:creationId xmlns:p14="http://schemas.microsoft.com/office/powerpoint/2010/main" val="209343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1" grpId="0" animBg="1"/>
      <p:bldP spid="6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204167" y="2106495"/>
            <a:ext cx="6211110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判断下面几种运动，重力对物体是否做功？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68584"/>
            <a:ext cx="1930693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pic>
        <p:nvPicPr>
          <p:cNvPr id="9" name="图片 -2147482490" descr="IMG_25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1067426" y="3072753"/>
            <a:ext cx="2109648" cy="21485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489" descr="IMG_2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4216145" y="3072754"/>
            <a:ext cx="3770649" cy="17792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Group 15"/>
          <p:cNvGrpSpPr/>
          <p:nvPr>
            <p:custDataLst>
              <p:tags r:id="rId7"/>
            </p:custDataLst>
          </p:nvPr>
        </p:nvGrpSpPr>
        <p:grpSpPr>
          <a:xfrm>
            <a:off x="9079424" y="3013252"/>
            <a:ext cx="1390049" cy="1774707"/>
            <a:chOff x="0" y="0"/>
            <a:chExt cx="1121" cy="1241"/>
          </a:xfrm>
        </p:grpSpPr>
        <p:sp>
          <p:nvSpPr>
            <p:cNvPr id="33869" name="Rectangle 16"/>
            <p:cNvSpPr/>
            <p:nvPr>
              <p:custDataLst>
                <p:tags r:id="rId13"/>
              </p:custDataLst>
            </p:nvPr>
          </p:nvSpPr>
          <p:spPr>
            <a:xfrm rot="5400000" flipH="1">
              <a:off x="598" y="163"/>
              <a:ext cx="257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3200" b="1">
                  <a:solidFill>
                    <a:schemeClr val="folHlink"/>
                  </a:solidFill>
                  <a:latin typeface="Tahoma" panose="020B0604030504040204" pitchFamily="34" charset="0"/>
                  <a:sym typeface="Wingdings" panose="05000000000000000000" pitchFamily="2" charset="2"/>
                </a:rPr>
                <a:t></a:t>
              </a:r>
            </a:p>
          </p:txBody>
        </p:sp>
        <p:sp>
          <p:nvSpPr>
            <p:cNvPr id="33870" name="Line 17"/>
            <p:cNvSpPr/>
            <p:nvPr>
              <p:custDataLst>
                <p:tags r:id="rId14"/>
              </p:custDataLst>
            </p:nvPr>
          </p:nvSpPr>
          <p:spPr>
            <a:xfrm flipH="1">
              <a:off x="735" y="316"/>
              <a:ext cx="0" cy="40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arrow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1" name="Line 18"/>
            <p:cNvSpPr/>
            <p:nvPr>
              <p:custDataLst>
                <p:tags r:id="rId15"/>
              </p:custDataLst>
            </p:nvPr>
          </p:nvSpPr>
          <p:spPr>
            <a:xfrm>
              <a:off x="0" y="126"/>
              <a:ext cx="112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2" name="Line 19"/>
            <p:cNvSpPr/>
            <p:nvPr>
              <p:custDataLst>
                <p:tags r:id="rId16"/>
              </p:custDataLst>
            </p:nvPr>
          </p:nvSpPr>
          <p:spPr>
            <a:xfrm>
              <a:off x="38" y="0"/>
              <a:ext cx="117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3" name="Line 20"/>
            <p:cNvSpPr/>
            <p:nvPr>
              <p:custDataLst>
                <p:tags r:id="rId17"/>
              </p:custDataLst>
            </p:nvPr>
          </p:nvSpPr>
          <p:spPr>
            <a:xfrm>
              <a:off x="155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4" name="Line 21"/>
            <p:cNvSpPr/>
            <p:nvPr>
              <p:custDataLst>
                <p:tags r:id="rId18"/>
              </p:custDataLst>
            </p:nvPr>
          </p:nvSpPr>
          <p:spPr>
            <a:xfrm>
              <a:off x="309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5" name="Line 22"/>
            <p:cNvSpPr/>
            <p:nvPr>
              <p:custDataLst>
                <p:tags r:id="rId19"/>
              </p:custDataLst>
            </p:nvPr>
          </p:nvSpPr>
          <p:spPr>
            <a:xfrm>
              <a:off x="425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6" name="Line 23"/>
            <p:cNvSpPr/>
            <p:nvPr>
              <p:custDataLst>
                <p:tags r:id="rId20"/>
              </p:custDataLst>
            </p:nvPr>
          </p:nvSpPr>
          <p:spPr>
            <a:xfrm>
              <a:off x="541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7" name="Line 24"/>
            <p:cNvSpPr/>
            <p:nvPr>
              <p:custDataLst>
                <p:tags r:id="rId21"/>
              </p:custDataLst>
            </p:nvPr>
          </p:nvSpPr>
          <p:spPr>
            <a:xfrm>
              <a:off x="657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8" name="Line 25"/>
            <p:cNvSpPr/>
            <p:nvPr>
              <p:custDataLst>
                <p:tags r:id="rId22"/>
              </p:custDataLst>
            </p:nvPr>
          </p:nvSpPr>
          <p:spPr>
            <a:xfrm>
              <a:off x="773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79" name="Line 26"/>
            <p:cNvSpPr/>
            <p:nvPr>
              <p:custDataLst>
                <p:tags r:id="rId23"/>
              </p:custDataLst>
            </p:nvPr>
          </p:nvSpPr>
          <p:spPr>
            <a:xfrm>
              <a:off x="889" y="0"/>
              <a:ext cx="116" cy="1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80" name="Line 27"/>
            <p:cNvSpPr/>
            <p:nvPr>
              <p:custDataLst>
                <p:tags r:id="rId24"/>
              </p:custDataLst>
            </p:nvPr>
          </p:nvSpPr>
          <p:spPr>
            <a:xfrm flipH="1">
              <a:off x="363" y="135"/>
              <a:ext cx="0" cy="4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881" name="Oval 28"/>
            <p:cNvSpPr/>
            <p:nvPr>
              <p:custDataLst>
                <p:tags r:id="rId25"/>
              </p:custDataLst>
            </p:nvPr>
          </p:nvSpPr>
          <p:spPr>
            <a:xfrm>
              <a:off x="363" y="497"/>
              <a:ext cx="363" cy="363"/>
            </a:xfrm>
            <a:prstGeom prst="ellipse">
              <a:avLst/>
            </a:prstGeom>
            <a:solidFill>
              <a:schemeClr val="accent1"/>
            </a:solidFill>
            <a:ln w="76200" cap="flat" cmpd="tri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33882" name="Group 29"/>
            <p:cNvGrpSpPr/>
            <p:nvPr>
              <p:custDataLst>
                <p:tags r:id="rId26"/>
              </p:custDataLst>
            </p:nvPr>
          </p:nvGrpSpPr>
          <p:grpSpPr>
            <a:xfrm>
              <a:off x="426" y="952"/>
              <a:ext cx="227" cy="289"/>
              <a:chOff x="0" y="0"/>
              <a:chExt cx="309" cy="335"/>
            </a:xfrm>
          </p:grpSpPr>
          <p:sp>
            <p:nvSpPr>
              <p:cNvPr id="33884" name="AutoShape 30"/>
              <p:cNvSpPr/>
              <p:nvPr>
                <p:custDataLst>
                  <p:tags r:id="rId28"/>
                </p:custDataLst>
              </p:nvPr>
            </p:nvSpPr>
            <p:spPr>
              <a:xfrm>
                <a:off x="0" y="102"/>
                <a:ext cx="309" cy="233"/>
              </a:xfrm>
              <a:custGeom>
                <a:avLst/>
                <a:gdLst>
                  <a:gd name="txL" fmla="*/ 4264 w 21600"/>
                  <a:gd name="txT" fmla="*/ 4264 h 21600"/>
                  <a:gd name="txR" fmla="*/ 17336 w 21600"/>
                  <a:gd name="txB" fmla="*/ 17336 h 21600"/>
                </a:gdLst>
                <a:ahLst/>
                <a:cxnLst>
                  <a:cxn ang="0">
                    <a:pos x="274" y="117"/>
                  </a:cxn>
                  <a:cxn ang="0">
                    <a:pos x="155" y="233"/>
                  </a:cxn>
                  <a:cxn ang="0">
                    <a:pos x="35" y="117"/>
                  </a:cxn>
                  <a:cxn ang="0">
                    <a:pos x="155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4889" y="21600"/>
                    </a:lnTo>
                    <a:lnTo>
                      <a:pt x="1671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95959">
                      <a:alpha val="100000"/>
                    </a:srgbClr>
                  </a:gs>
                  <a:gs pos="100000">
                    <a:srgbClr val="C0C0C0">
                      <a:alpha val="0"/>
                    </a:srgbClr>
                  </a:gs>
                </a:gsLst>
                <a:lin ang="0" scaled="1"/>
              </a:gradFill>
              <a:ln w="9525" cap="flat" cmpd="sng">
                <a:solidFill>
                  <a:srgbClr val="C0C0C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5" name="AutoShape 31"/>
              <p:cNvSpPr/>
              <p:nvPr>
                <p:custDataLst>
                  <p:tags r:id="rId29"/>
                </p:custDataLst>
              </p:nvPr>
            </p:nvSpPr>
            <p:spPr>
              <a:xfrm>
                <a:off x="0" y="0"/>
                <a:ext cx="309" cy="203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7661 h 21600"/>
                </a:gdLst>
                <a:ahLst/>
                <a:cxnLst>
                  <a:cxn ang="0">
                    <a:pos x="155" y="0"/>
                  </a:cxn>
                  <a:cxn ang="0">
                    <a:pos x="7" y="102"/>
                  </a:cxn>
                  <a:cxn ang="0">
                    <a:pos x="155" y="10"/>
                  </a:cxn>
                  <a:cxn ang="0">
                    <a:pos x="302" y="102"/>
                  </a:cxn>
                </a:cxnLst>
                <a:rect l="txL" t="txT" r="txR" b="txB"/>
                <a:pathLst>
                  <a:path w="21600" h="21600">
                    <a:moveTo>
                      <a:pt x="1021" y="10800"/>
                    </a:moveTo>
                    <a:cubicBezTo>
                      <a:pt x="1021" y="5399"/>
                      <a:pt x="5399" y="1021"/>
                      <a:pt x="10800" y="1021"/>
                    </a:cubicBezTo>
                    <a:cubicBezTo>
                      <a:pt x="16200" y="1020"/>
                      <a:pt x="20578" y="5399"/>
                      <a:pt x="2057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6631F">
                      <a:alpha val="100000"/>
                    </a:srgbClr>
                  </a:gs>
                  <a:gs pos="100000">
                    <a:srgbClr val="74D743">
                      <a:alpha val="0"/>
                    </a:srgbClr>
                  </a:gs>
                </a:gsLst>
                <a:lin ang="0" scaled="1"/>
              </a:gradFill>
              <a:ln w="9525" cap="flat" cmpd="sng">
                <a:solidFill>
                  <a:srgbClr val="C0C0C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83" name="Line 32"/>
            <p:cNvSpPr/>
            <p:nvPr>
              <p:custDataLst>
                <p:tags r:id="rId27"/>
              </p:custDataLst>
            </p:nvPr>
          </p:nvSpPr>
          <p:spPr>
            <a:xfrm flipH="1" flipV="1">
              <a:off x="544" y="680"/>
              <a:ext cx="0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991812" y="4851988"/>
            <a:ext cx="246317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甲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静止在桌面上茶杯</a:t>
            </a: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4894786" y="4847461"/>
            <a:ext cx="27196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乙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在水平面滚动的小球</a:t>
            </a: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487110" y="4851988"/>
            <a:ext cx="27196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丙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利用动滑轮提起水桶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273473" y="5392032"/>
            <a:ext cx="1119033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甲图，重力没对茶杯做功；乙图，重力没有对小球做功；丙图，重力对水桶做功。</a:t>
            </a:r>
          </a:p>
        </p:txBody>
      </p:sp>
      <p:sp>
        <p:nvSpPr>
          <p:cNvPr id="23" name="横卷形 22"/>
          <p:cNvSpPr/>
          <p:nvPr>
            <p:custDataLst>
              <p:tags r:id="rId12"/>
            </p:custDataLst>
          </p:nvPr>
        </p:nvSpPr>
        <p:spPr>
          <a:xfrm>
            <a:off x="273473" y="839494"/>
            <a:ext cx="290423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一、力学中的功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421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  <p:bldP spid="15" grpId="0"/>
      <p:bldP spid="20" grpId="0"/>
      <p:bldP spid="21" grpId="0"/>
      <p:bldP spid="22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204166" y="2106495"/>
            <a:ext cx="9372431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理解做功的两个必要因素：一是有力作用在物体上；二是物体在力的方向上通过了距离。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68584"/>
            <a:ext cx="1930693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23" name="横卷形 22"/>
          <p:cNvSpPr/>
          <p:nvPr>
            <p:custDataLst>
              <p:tags r:id="rId5"/>
            </p:custDataLst>
          </p:nvPr>
        </p:nvSpPr>
        <p:spPr>
          <a:xfrm>
            <a:off x="273473" y="839494"/>
            <a:ext cx="290423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一、力学中的功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267" name="Group 4"/>
          <p:cNvGrpSpPr/>
          <p:nvPr>
            <p:custDataLst>
              <p:tags r:id="rId6"/>
            </p:custDataLst>
          </p:nvPr>
        </p:nvGrpSpPr>
        <p:grpSpPr>
          <a:xfrm>
            <a:off x="2085389" y="3961725"/>
            <a:ext cx="3645254" cy="1589410"/>
            <a:chOff x="2699" y="2591"/>
            <a:chExt cx="2835" cy="1087"/>
          </a:xfrm>
        </p:grpSpPr>
        <p:grpSp>
          <p:nvGrpSpPr>
            <p:cNvPr id="11281" name="Group 5"/>
            <p:cNvGrpSpPr/>
            <p:nvPr>
              <p:custDataLst>
                <p:tags r:id="rId19"/>
              </p:custDataLst>
            </p:nvPr>
          </p:nvGrpSpPr>
          <p:grpSpPr>
            <a:xfrm>
              <a:off x="4241" y="2636"/>
              <a:ext cx="1179" cy="658"/>
              <a:chOff x="4241" y="2636"/>
              <a:chExt cx="1179" cy="658"/>
            </a:xfrm>
          </p:grpSpPr>
          <p:grpSp>
            <p:nvGrpSpPr>
              <p:cNvPr id="11300" name="Group 6"/>
              <p:cNvGrpSpPr/>
              <p:nvPr>
                <p:custDataLst>
                  <p:tags r:id="rId38"/>
                </p:custDataLst>
              </p:nvPr>
            </p:nvGrpSpPr>
            <p:grpSpPr>
              <a:xfrm>
                <a:off x="4241" y="2795"/>
                <a:ext cx="726" cy="499"/>
                <a:chOff x="2335" y="2251"/>
                <a:chExt cx="726" cy="499"/>
              </a:xfrm>
            </p:grpSpPr>
            <p:sp>
              <p:nvSpPr>
                <p:cNvPr id="11303" name="Rectangle 22"/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2335" y="2251"/>
                  <a:ext cx="726" cy="408"/>
                </a:xfrm>
                <a:prstGeom prst="rect">
                  <a:avLst/>
                </a:prstGeom>
                <a:solidFill>
                  <a:srgbClr val="FCD6B6"/>
                </a:solidFill>
                <a:ln w="19050" cap="flat" cmpd="sng">
                  <a:solidFill>
                    <a:srgbClr val="5F5F5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11304" name="Group 23"/>
                <p:cNvGrpSpPr/>
                <p:nvPr>
                  <p:custDataLst>
                    <p:tags r:id="rId42"/>
                  </p:custDataLst>
                </p:nvPr>
              </p:nvGrpSpPr>
              <p:grpSpPr>
                <a:xfrm>
                  <a:off x="2789" y="2568"/>
                  <a:ext cx="182" cy="182"/>
                  <a:chOff x="3446" y="1683"/>
                  <a:chExt cx="182" cy="182"/>
                </a:xfrm>
              </p:grpSpPr>
              <p:sp>
                <p:nvSpPr>
                  <p:cNvPr id="32777" name="Oval 24"/>
                  <p:cNvSpPr>
                    <a:spLocks noChangeArrowheads="1"/>
                  </p:cNvSpPr>
                  <p:nvPr>
                    <p:custDataLst>
                      <p:tags r:id="rId46"/>
                    </p:custDataLst>
                  </p:nvPr>
                </p:nvSpPr>
                <p:spPr bwMode="auto">
                  <a:xfrm>
                    <a:off x="3446" y="1685"/>
                    <a:ext cx="184" cy="1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905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1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09" name="Oval 25"/>
                  <p:cNvSpPr/>
                  <p:nvPr>
                    <p:custDataLst>
                      <p:tags r:id="rId47"/>
                    </p:custDataLst>
                  </p:nvPr>
                </p:nvSpPr>
                <p:spPr>
                  <a:xfrm flipH="1">
                    <a:off x="3515" y="1752"/>
                    <a:ext cx="45" cy="46"/>
                  </a:xfrm>
                  <a:prstGeom prst="ellipse">
                    <a:avLst/>
                  </a:prstGeom>
                  <a:solidFill>
                    <a:srgbClr val="000808"/>
                  </a:solidFill>
                  <a:ln w="190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800" b="1"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305" name="Group 26"/>
                <p:cNvGrpSpPr/>
                <p:nvPr>
                  <p:custDataLst>
                    <p:tags r:id="rId43"/>
                  </p:custDataLst>
                </p:nvPr>
              </p:nvGrpSpPr>
              <p:grpSpPr>
                <a:xfrm>
                  <a:off x="2426" y="2568"/>
                  <a:ext cx="182" cy="182"/>
                  <a:chOff x="3446" y="1683"/>
                  <a:chExt cx="182" cy="182"/>
                </a:xfrm>
              </p:grpSpPr>
              <p:sp>
                <p:nvSpPr>
                  <p:cNvPr id="32780" name="Oval 27"/>
                  <p:cNvSpPr>
                    <a:spLocks noChangeArrowheads="1"/>
                  </p:cNvSpPr>
                  <p:nvPr>
                    <p:custDataLst>
                      <p:tags r:id="rId44"/>
                    </p:custDataLst>
                  </p:nvPr>
                </p:nvSpPr>
                <p:spPr bwMode="auto">
                  <a:xfrm>
                    <a:off x="3446" y="1685"/>
                    <a:ext cx="184" cy="1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905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1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07" name="Oval 28"/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 flipH="1">
                    <a:off x="3515" y="1752"/>
                    <a:ext cx="45" cy="46"/>
                  </a:xfrm>
                  <a:prstGeom prst="ellipse">
                    <a:avLst/>
                  </a:prstGeom>
                  <a:solidFill>
                    <a:srgbClr val="000808"/>
                  </a:solidFill>
                  <a:ln w="190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800" b="1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2782" name="Line 14"/>
              <p:cNvSpPr>
                <a:spLocks noChangeShapeType="1"/>
              </p:cNvSpPr>
              <p:nvPr>
                <p:custDataLst>
                  <p:tags r:id="rId39"/>
                </p:custDataLst>
              </p:nvPr>
            </p:nvSpPr>
            <p:spPr bwMode="auto">
              <a:xfrm rot="5400000" flipH="1" flipV="1">
                <a:off x="4955" y="2670"/>
                <a:ext cx="0" cy="65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 type="oval" w="med" len="med"/>
                <a:tailEnd type="triangle" w="med" len="lg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02" name="Text Box 15"/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5125" y="2636"/>
                <a:ext cx="295" cy="3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F</a:t>
                </a:r>
              </a:p>
            </p:txBody>
          </p:sp>
        </p:grpSp>
        <p:grpSp>
          <p:nvGrpSpPr>
            <p:cNvPr id="11282" name="Group 16"/>
            <p:cNvGrpSpPr/>
            <p:nvPr>
              <p:custDataLst>
                <p:tags r:id="rId20"/>
              </p:custDataLst>
            </p:nvPr>
          </p:nvGrpSpPr>
          <p:grpSpPr>
            <a:xfrm>
              <a:off x="2699" y="2795"/>
              <a:ext cx="2835" cy="499"/>
              <a:chOff x="2699" y="2795"/>
              <a:chExt cx="2835" cy="499"/>
            </a:xfrm>
          </p:grpSpPr>
          <p:grpSp>
            <p:nvGrpSpPr>
              <p:cNvPr id="11291" name="Group 17"/>
              <p:cNvGrpSpPr/>
              <p:nvPr>
                <p:custDataLst>
                  <p:tags r:id="rId29"/>
                </p:custDataLst>
              </p:nvPr>
            </p:nvGrpSpPr>
            <p:grpSpPr>
              <a:xfrm>
                <a:off x="2880" y="2795"/>
                <a:ext cx="726" cy="499"/>
                <a:chOff x="2335" y="2251"/>
                <a:chExt cx="726" cy="499"/>
              </a:xfrm>
            </p:grpSpPr>
            <p:sp>
              <p:nvSpPr>
                <p:cNvPr id="11293" name="Rectangle 22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2335" y="2251"/>
                  <a:ext cx="726" cy="408"/>
                </a:xfrm>
                <a:prstGeom prst="rect">
                  <a:avLst/>
                </a:prstGeom>
                <a:solidFill>
                  <a:srgbClr val="FCD6B6"/>
                </a:solidFill>
                <a:ln w="19050" cap="flat" cmpd="sng">
                  <a:solidFill>
                    <a:srgbClr val="5F5F5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sz="2800" b="1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11294" name="Group 23"/>
                <p:cNvGrpSpPr/>
                <p:nvPr>
                  <p:custDataLst>
                    <p:tags r:id="rId32"/>
                  </p:custDataLst>
                </p:nvPr>
              </p:nvGrpSpPr>
              <p:grpSpPr>
                <a:xfrm>
                  <a:off x="2789" y="2568"/>
                  <a:ext cx="182" cy="182"/>
                  <a:chOff x="3446" y="1683"/>
                  <a:chExt cx="182" cy="182"/>
                </a:xfrm>
              </p:grpSpPr>
              <p:sp>
                <p:nvSpPr>
                  <p:cNvPr id="32788" name="Oval 24"/>
                  <p:cNvSpPr>
                    <a:spLocks noChangeArrowheads="1"/>
                  </p:cNvSpPr>
                  <p:nvPr>
                    <p:custDataLst>
                      <p:tags r:id="rId36"/>
                    </p:custDataLst>
                  </p:nvPr>
                </p:nvSpPr>
                <p:spPr bwMode="auto">
                  <a:xfrm>
                    <a:off x="3446" y="1683"/>
                    <a:ext cx="184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905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1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99" name="Oval 25"/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 flipH="1">
                    <a:off x="3515" y="1752"/>
                    <a:ext cx="45" cy="46"/>
                  </a:xfrm>
                  <a:prstGeom prst="ellipse">
                    <a:avLst/>
                  </a:prstGeom>
                  <a:solidFill>
                    <a:srgbClr val="000808"/>
                  </a:solidFill>
                  <a:ln w="19050" cap="flat" cmpd="sng">
                    <a:solidFill>
                      <a:srgbClr val="000808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800" b="1"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295" name="Group 26"/>
                <p:cNvGrpSpPr/>
                <p:nvPr>
                  <p:custDataLst>
                    <p:tags r:id="rId33"/>
                  </p:custDataLst>
                </p:nvPr>
              </p:nvGrpSpPr>
              <p:grpSpPr>
                <a:xfrm>
                  <a:off x="2426" y="2568"/>
                  <a:ext cx="182" cy="182"/>
                  <a:chOff x="3446" y="1683"/>
                  <a:chExt cx="182" cy="182"/>
                </a:xfrm>
              </p:grpSpPr>
              <p:sp>
                <p:nvSpPr>
                  <p:cNvPr id="32791" name="Oval 27"/>
                  <p:cNvSpPr>
                    <a:spLocks noChangeArrowheads="1"/>
                  </p:cNvSpPr>
                  <p:nvPr>
                    <p:custDataLst>
                      <p:tags r:id="rId34"/>
                    </p:custDataLst>
                  </p:nvPr>
                </p:nvSpPr>
                <p:spPr bwMode="auto">
                  <a:xfrm>
                    <a:off x="3446" y="1683"/>
                    <a:ext cx="184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9050">
                    <a:solidFill>
                      <a:schemeClr val="tx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1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97" name="Oval 28"/>
                  <p:cNvSpPr/>
                  <p:nvPr>
                    <p:custDataLst>
                      <p:tags r:id="rId35"/>
                    </p:custDataLst>
                  </p:nvPr>
                </p:nvSpPr>
                <p:spPr>
                  <a:xfrm flipH="1">
                    <a:off x="3515" y="1752"/>
                    <a:ext cx="45" cy="46"/>
                  </a:xfrm>
                  <a:prstGeom prst="ellipse">
                    <a:avLst/>
                  </a:prstGeom>
                  <a:solidFill>
                    <a:srgbClr val="000808"/>
                  </a:solidFill>
                  <a:ln w="19050" cap="flat" cmpd="sng">
                    <a:solidFill>
                      <a:srgbClr val="000808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800" b="1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2793" name="Line 25"/>
              <p:cNvSpPr>
                <a:spLocks noChangeShapeType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2699" y="3294"/>
                <a:ext cx="2835" cy="0"/>
              </a:xfrm>
              <a:prstGeom prst="line">
                <a:avLst/>
              </a:prstGeom>
              <a:noFill/>
              <a:ln w="38100">
                <a:solidFill>
                  <a:srgbClr val="5F5F5F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83" name="Group 26"/>
            <p:cNvGrpSpPr/>
            <p:nvPr>
              <p:custDataLst>
                <p:tags r:id="rId21"/>
              </p:custDataLst>
            </p:nvPr>
          </p:nvGrpSpPr>
          <p:grpSpPr>
            <a:xfrm>
              <a:off x="3266" y="3317"/>
              <a:ext cx="1360" cy="361"/>
              <a:chOff x="3266" y="3317"/>
              <a:chExt cx="1360" cy="361"/>
            </a:xfrm>
          </p:grpSpPr>
          <p:sp>
            <p:nvSpPr>
              <p:cNvPr id="32795" name="Line 27"/>
              <p:cNvSpPr>
                <a:spLocks noChangeShapeType="1"/>
              </p:cNvSpPr>
              <p:nvPr>
                <p:custDataLst>
                  <p:tags r:id="rId25"/>
                </p:custDataLst>
              </p:nvPr>
            </p:nvSpPr>
            <p:spPr bwMode="auto">
              <a:xfrm flipH="1">
                <a:off x="3266" y="3341"/>
                <a:ext cx="0" cy="293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796" name="Line 28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 flipH="1">
                <a:off x="4626" y="3319"/>
                <a:ext cx="0" cy="272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797" name="Line 29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3288" y="3498"/>
                <a:ext cx="1338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 type="arrow" w="med" len="med"/>
                <a:tailEnd type="arrow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90" name="Text Box 30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3810" y="3317"/>
                <a:ext cx="295" cy="36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s</a:t>
                </a:r>
              </a:p>
            </p:txBody>
          </p:sp>
        </p:grpSp>
        <p:grpSp>
          <p:nvGrpSpPr>
            <p:cNvPr id="11284" name="Group 31"/>
            <p:cNvGrpSpPr/>
            <p:nvPr>
              <p:custDataLst>
                <p:tags r:id="rId22"/>
              </p:custDataLst>
            </p:nvPr>
          </p:nvGrpSpPr>
          <p:grpSpPr>
            <a:xfrm>
              <a:off x="3266" y="2591"/>
              <a:ext cx="680" cy="385"/>
              <a:chOff x="3266" y="2591"/>
              <a:chExt cx="680" cy="385"/>
            </a:xfrm>
          </p:grpSpPr>
          <p:sp>
            <p:nvSpPr>
              <p:cNvPr id="32800" name="Line 32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 rot="5400000" flipH="1" flipV="1">
                <a:off x="3595" y="2647"/>
                <a:ext cx="0" cy="65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 type="oval" w="med" len="med"/>
                <a:tailEnd type="triangle" w="med" len="lg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86" name="Text Box 33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3651" y="2591"/>
                <a:ext cx="295" cy="3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F</a:t>
                </a:r>
              </a:p>
            </p:txBody>
          </p:sp>
        </p:grpSp>
      </p:grpSp>
      <p:grpSp>
        <p:nvGrpSpPr>
          <p:cNvPr id="11268" name="Group 34"/>
          <p:cNvGrpSpPr/>
          <p:nvPr>
            <p:custDataLst>
              <p:tags r:id="rId7"/>
            </p:custDataLst>
          </p:nvPr>
        </p:nvGrpSpPr>
        <p:grpSpPr>
          <a:xfrm>
            <a:off x="8813514" y="3066933"/>
            <a:ext cx="1088536" cy="2986411"/>
            <a:chOff x="4241" y="2296"/>
            <a:chExt cx="691" cy="1847"/>
          </a:xfrm>
        </p:grpSpPr>
        <p:grpSp>
          <p:nvGrpSpPr>
            <p:cNvPr id="11270" name="Group 35"/>
            <p:cNvGrpSpPr/>
            <p:nvPr>
              <p:custDataLst>
                <p:tags r:id="rId8"/>
              </p:custDataLst>
            </p:nvPr>
          </p:nvGrpSpPr>
          <p:grpSpPr>
            <a:xfrm>
              <a:off x="4716" y="2908"/>
              <a:ext cx="216" cy="1090"/>
              <a:chOff x="5103" y="1593"/>
              <a:chExt cx="317" cy="2019"/>
            </a:xfrm>
          </p:grpSpPr>
          <p:sp>
            <p:nvSpPr>
              <p:cNvPr id="32804" name="Line 36"/>
              <p:cNvSpPr>
                <a:spLocks noChangeShapeType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5125" y="3612"/>
                <a:ext cx="295" cy="0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805" name="Line 37"/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5103" y="1593"/>
                <a:ext cx="295" cy="0"/>
              </a:xfrm>
              <a:prstGeom prst="line">
                <a:avLst/>
              </a:prstGeom>
              <a:noFill/>
              <a:ln w="19050">
                <a:solidFill>
                  <a:srgbClr val="CC0000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806" name="Line 38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 flipH="1" flipV="1">
                <a:off x="5239" y="1615"/>
                <a:ext cx="0" cy="195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 type="arrow" w="med" len="med"/>
                <a:tailEnd type="arrow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80" name="Text Box 39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5124" y="2275"/>
                <a:ext cx="296" cy="60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s</a:t>
                </a:r>
              </a:p>
            </p:txBody>
          </p:sp>
        </p:grpSp>
        <p:sp>
          <p:nvSpPr>
            <p:cNvPr id="32808" name="Rectangle 4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241" y="3884"/>
              <a:ext cx="455" cy="259"/>
            </a:xfrm>
            <a:prstGeom prst="rect">
              <a:avLst/>
            </a:prstGeom>
            <a:solidFill>
              <a:srgbClr val="FCD6B6"/>
            </a:solidFill>
            <a:ln w="19050">
              <a:solidFill>
                <a:schemeClr val="accent2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9" name="Line 41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 flipH="1" flipV="1">
              <a:off x="4476" y="3561"/>
              <a:ext cx="0" cy="44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 type="oval" w="med" len="med"/>
              <a:tailEnd type="triangle" w="med" len="lg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3" name="Text Box 42"/>
            <p:cNvSpPr txBox="1"/>
            <p:nvPr>
              <p:custDataLst>
                <p:tags r:id="rId11"/>
              </p:custDataLst>
            </p:nvPr>
          </p:nvSpPr>
          <p:spPr>
            <a:xfrm>
              <a:off x="4241" y="3362"/>
              <a:ext cx="19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2811" name="Rectangle 4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41" y="2776"/>
              <a:ext cx="455" cy="258"/>
            </a:xfrm>
            <a:prstGeom prst="rect">
              <a:avLst/>
            </a:prstGeom>
            <a:solidFill>
              <a:srgbClr val="FCD6B6"/>
            </a:solidFill>
            <a:ln w="19050">
              <a:solidFill>
                <a:schemeClr val="accent2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12" name="Line 44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 flipV="1">
              <a:off x="4476" y="2456"/>
              <a:ext cx="0" cy="44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 type="oval" w="med" len="med"/>
              <a:tailEnd type="triangle" w="med" len="lg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6" name="Text Box 45"/>
            <p:cNvSpPr txBox="1"/>
            <p:nvPr>
              <p:custDataLst>
                <p:tags r:id="rId14"/>
              </p:custDataLst>
            </p:nvPr>
          </p:nvSpPr>
          <p:spPr>
            <a:xfrm>
              <a:off x="4241" y="2296"/>
              <a:ext cx="1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3456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横卷形 22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90423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一、力学中的功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3473" y="1998486"/>
            <a:ext cx="11606213" cy="347697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我们要注意不做功的三种情况： 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）物体受力，但物体没有在力的方向上通过距离，此情况叫“劳而无功”。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）物体移动了一段距离，但在此运动方向上没有受到力的作用（如物体因惯性而运动），此情况叫“不劳无功”。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）物体既受到力，又通过一段距离，但两者方向互相垂直（如起重机吊起货物在空中沿水平方向移动），此情况叫“垂直无功”。</a:t>
            </a:r>
          </a:p>
        </p:txBody>
      </p:sp>
    </p:spTree>
    <p:extLst>
      <p:ext uri="{BB962C8B-B14F-4D97-AF65-F5344CB8AC3E}">
        <p14:creationId xmlns:p14="http://schemas.microsoft.com/office/powerpoint/2010/main" val="1727314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1585</Words>
  <Application>Microsoft Office PowerPoint</Application>
  <PresentationFormat>自定义</PresentationFormat>
  <Paragraphs>167</Paragraphs>
  <Slides>20</Slides>
  <Notes>19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Equation.DSMT4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2021-02-22T07:19:52Z</dcterms:created>
  <dcterms:modified xsi:type="dcterms:W3CDTF">2021-02-22T08:46:37Z</dcterms:modified>
</cp:coreProperties>
</file>